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79" r:id="rId5"/>
    <p:sldId id="320" r:id="rId6"/>
    <p:sldId id="294" r:id="rId7"/>
    <p:sldId id="305" r:id="rId8"/>
    <p:sldId id="315" r:id="rId9"/>
    <p:sldId id="297" r:id="rId10"/>
    <p:sldId id="298" r:id="rId11"/>
    <p:sldId id="288" r:id="rId12"/>
    <p:sldId id="293" r:id="rId13"/>
    <p:sldId id="304" r:id="rId14"/>
    <p:sldId id="301" r:id="rId15"/>
    <p:sldId id="300" r:id="rId16"/>
    <p:sldId id="302" r:id="rId17"/>
    <p:sldId id="311" r:id="rId18"/>
    <p:sldId id="299" r:id="rId19"/>
    <p:sldId id="303" r:id="rId20"/>
    <p:sldId id="312" r:id="rId21"/>
    <p:sldId id="309" r:id="rId22"/>
    <p:sldId id="289" r:id="rId23"/>
    <p:sldId id="310" r:id="rId24"/>
    <p:sldId id="316" r:id="rId25"/>
    <p:sldId id="290" r:id="rId26"/>
    <p:sldId id="317" r:id="rId27"/>
    <p:sldId id="291" r:id="rId28"/>
    <p:sldId id="318" r:id="rId29"/>
    <p:sldId id="313" r:id="rId30"/>
    <p:sldId id="314" r:id="rId31"/>
    <p:sldId id="285" r:id="rId32"/>
    <p:sldId id="306"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258"/>
    <a:srgbClr val="0092B5"/>
    <a:srgbClr val="005666"/>
    <a:srgbClr val="F4F3F3"/>
    <a:srgbClr val="9EA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12" autoAdjust="0"/>
    <p:restoredTop sz="94685"/>
  </p:normalViewPr>
  <p:slideViewPr>
    <p:cSldViewPr snapToGrid="0" snapToObjects="1">
      <p:cViewPr>
        <p:scale>
          <a:sx n="60" d="100"/>
          <a:sy n="60" d="100"/>
        </p:scale>
        <p:origin x="115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subhea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AC07A91B-F74F-F448-A1FA-C43F9A0C7C56}"/>
              </a:ext>
            </a:extLst>
          </p:cNvPr>
          <p:cNvSpPr>
            <a:spLocks noGrp="1"/>
          </p:cNvSpPr>
          <p:nvPr>
            <p:ph type="body" sz="quarter" idx="11" hasCustomPrompt="1"/>
          </p:nvPr>
        </p:nvSpPr>
        <p:spPr>
          <a:xfrm>
            <a:off x="1524000" y="2972861"/>
            <a:ext cx="6747761" cy="912277"/>
          </a:xfrm>
          <a:prstGeom prst="rect">
            <a:avLst/>
          </a:prstGeom>
        </p:spPr>
        <p:txBody>
          <a:bodyPr>
            <a:noAutofit/>
          </a:bodyPr>
          <a:lstStyle>
            <a:lvl1pPr marL="0" indent="0">
              <a:buFont typeface="Arial" panose="020B0604020202020204" pitchFamily="34" charset="0"/>
              <a:buNone/>
              <a:defRPr sz="2800" b="0" i="0" baseline="0">
                <a:solidFill>
                  <a:schemeClr val="bg1"/>
                </a:solidFill>
                <a:latin typeface="Arial" panose="020B0604020202020204" pitchFamily="34" charset="0"/>
                <a:cs typeface="Arial" panose="020B0604020202020204" pitchFamily="34" charset="0"/>
              </a:defRPr>
            </a:lvl1pPr>
          </a:lstStyle>
          <a:p>
            <a:pPr lvl="0"/>
            <a:r>
              <a:rPr lang="en-US" dirty="0"/>
              <a:t>Subhead: Arial Regular</a:t>
            </a:r>
          </a:p>
        </p:txBody>
      </p:sp>
      <p:sp>
        <p:nvSpPr>
          <p:cNvPr id="7" name="Text Placeholder 9">
            <a:extLst>
              <a:ext uri="{FF2B5EF4-FFF2-40B4-BE49-F238E27FC236}">
                <a16:creationId xmlns:a16="http://schemas.microsoft.com/office/drawing/2014/main" id="{25E3266F-E73F-EC4D-8204-E3FEA16EB7C4}"/>
              </a:ext>
            </a:extLst>
          </p:cNvPr>
          <p:cNvSpPr>
            <a:spLocks noGrp="1"/>
          </p:cNvSpPr>
          <p:nvPr>
            <p:ph type="body" sz="quarter" idx="10" hasCustomPrompt="1"/>
          </p:nvPr>
        </p:nvSpPr>
        <p:spPr>
          <a:xfrm>
            <a:off x="1524000" y="1690066"/>
            <a:ext cx="6747761" cy="912277"/>
          </a:xfrm>
          <a:prstGeom prst="rect">
            <a:avLst/>
          </a:prstGeom>
        </p:spPr>
        <p:txBody>
          <a:bodyPr>
            <a:noAutofit/>
          </a:bodyPr>
          <a:lstStyle>
            <a:lvl1pPr marL="0" indent="0">
              <a:buNone/>
              <a:defRPr sz="6000" b="1" i="0" baseline="0">
                <a:solidFill>
                  <a:schemeClr val="bg1"/>
                </a:solidFill>
                <a:latin typeface="Arial" panose="020B0604020202020204" pitchFamily="34" charset="0"/>
                <a:cs typeface="Arial" panose="020B0604020202020204" pitchFamily="34" charset="0"/>
              </a:defRPr>
            </a:lvl1pPr>
          </a:lstStyle>
          <a:p>
            <a:pPr lvl="0"/>
            <a:r>
              <a:rPr lang="en-US" dirty="0"/>
              <a:t>Title: Arial Bold</a:t>
            </a:r>
          </a:p>
        </p:txBody>
      </p:sp>
      <p:pic>
        <p:nvPicPr>
          <p:cNvPr id="8" name="Picture 7">
            <a:extLst>
              <a:ext uri="{FF2B5EF4-FFF2-40B4-BE49-F238E27FC236}">
                <a16:creationId xmlns:a16="http://schemas.microsoft.com/office/drawing/2014/main" id="{CD4D8D7F-9D48-50A5-5A76-31BC8F7E040D}"/>
              </a:ext>
            </a:extLst>
          </p:cNvPr>
          <p:cNvPicPr>
            <a:picLocks noChangeAspect="1"/>
          </p:cNvPicPr>
          <p:nvPr userDrawn="1"/>
        </p:nvPicPr>
        <p:blipFill>
          <a:blip r:embed="rId2"/>
          <a:stretch>
            <a:fillRect/>
          </a:stretch>
        </p:blipFill>
        <p:spPr>
          <a:xfrm rot="10800000">
            <a:off x="0" y="0"/>
            <a:ext cx="12192000" cy="6858000"/>
          </a:xfrm>
          <a:prstGeom prst="rect">
            <a:avLst/>
          </a:prstGeom>
        </p:spPr>
      </p:pic>
      <p:pic>
        <p:nvPicPr>
          <p:cNvPr id="9" name="Picture 8">
            <a:extLst>
              <a:ext uri="{FF2B5EF4-FFF2-40B4-BE49-F238E27FC236}">
                <a16:creationId xmlns:a16="http://schemas.microsoft.com/office/drawing/2014/main" id="{9F226D2D-7BB2-DC8A-6BE9-0737CD782349}"/>
              </a:ext>
            </a:extLst>
          </p:cNvPr>
          <p:cNvPicPr>
            <a:picLocks noChangeAspect="1"/>
          </p:cNvPicPr>
          <p:nvPr userDrawn="1"/>
        </p:nvPicPr>
        <p:blipFill rotWithShape="1">
          <a:blip r:embed="rId3"/>
          <a:srcRect r="38262"/>
          <a:stretch/>
        </p:blipFill>
        <p:spPr>
          <a:xfrm rot="5400000" flipV="1">
            <a:off x="5638802" y="304801"/>
            <a:ext cx="6858000" cy="6248401"/>
          </a:xfrm>
          <a:prstGeom prst="rect">
            <a:avLst/>
          </a:prstGeom>
        </p:spPr>
      </p:pic>
      <p:pic>
        <p:nvPicPr>
          <p:cNvPr id="11" name="Picture 10">
            <a:extLst>
              <a:ext uri="{FF2B5EF4-FFF2-40B4-BE49-F238E27FC236}">
                <a16:creationId xmlns:a16="http://schemas.microsoft.com/office/drawing/2014/main" id="{820D7331-F24A-C7C5-2611-EC47E85087E9}"/>
              </a:ext>
            </a:extLst>
          </p:cNvPr>
          <p:cNvPicPr>
            <a:picLocks noChangeAspect="1"/>
          </p:cNvPicPr>
          <p:nvPr userDrawn="1"/>
        </p:nvPicPr>
        <p:blipFill>
          <a:blip r:embed="rId4"/>
          <a:stretch>
            <a:fillRect/>
          </a:stretch>
        </p:blipFill>
        <p:spPr>
          <a:xfrm>
            <a:off x="1524000" y="5680839"/>
            <a:ext cx="2518611" cy="669298"/>
          </a:xfrm>
          <a:prstGeom prst="rect">
            <a:avLst/>
          </a:prstGeom>
        </p:spPr>
      </p:pic>
    </p:spTree>
    <p:extLst>
      <p:ext uri="{BB962C8B-B14F-4D97-AF65-F5344CB8AC3E}">
        <p14:creationId xmlns:p14="http://schemas.microsoft.com/office/powerpoint/2010/main" val="419288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bulleted lis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92E771E-C25E-804F-A9BB-72D5A80E2964}"/>
              </a:ext>
            </a:extLst>
          </p:cNvPr>
          <p:cNvSpPr>
            <a:spLocks noGrp="1"/>
          </p:cNvSpPr>
          <p:nvPr>
            <p:ph type="body" sz="quarter" idx="10" hasCustomPrompt="1"/>
          </p:nvPr>
        </p:nvSpPr>
        <p:spPr>
          <a:xfrm>
            <a:off x="838200" y="903434"/>
            <a:ext cx="5094288" cy="850900"/>
          </a:xfrm>
          <a:prstGeom prst="rect">
            <a:avLst/>
          </a:prstGeom>
        </p:spPr>
        <p:txBody>
          <a:bodyPr>
            <a:normAutofit/>
          </a:bodyPr>
          <a:lstStyle>
            <a:lvl1pPr marL="0" indent="0">
              <a:buNone/>
              <a:defRPr sz="4400" b="1" i="0">
                <a:solidFill>
                  <a:srgbClr val="313258"/>
                </a:solidFill>
                <a:latin typeface="Arial" panose="020B0604020202020204" pitchFamily="34" charset="0"/>
                <a:cs typeface="Arial" panose="020B0604020202020204" pitchFamily="34" charset="0"/>
              </a:defRPr>
            </a:lvl1pPr>
          </a:lstStyle>
          <a:p>
            <a:pPr lvl="0"/>
            <a:r>
              <a:rPr lang="en-US" dirty="0"/>
              <a:t>Title: Arial Bold</a:t>
            </a:r>
          </a:p>
        </p:txBody>
      </p:sp>
      <p:pic>
        <p:nvPicPr>
          <p:cNvPr id="4" name="Picture 3">
            <a:extLst>
              <a:ext uri="{FF2B5EF4-FFF2-40B4-BE49-F238E27FC236}">
                <a16:creationId xmlns:a16="http://schemas.microsoft.com/office/drawing/2014/main" id="{5F253041-DA99-4F56-BB00-EA8FE94069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7B4BE676-A489-E74A-B809-01B21D419C17}"/>
              </a:ext>
            </a:extLst>
          </p:cNvPr>
          <p:cNvSpPr>
            <a:spLocks noGrp="1"/>
          </p:cNvSpPr>
          <p:nvPr>
            <p:ph type="body" sz="quarter" idx="11" hasCustomPrompt="1"/>
          </p:nvPr>
        </p:nvSpPr>
        <p:spPr>
          <a:xfrm>
            <a:off x="838200" y="1911787"/>
            <a:ext cx="9526588" cy="3965139"/>
          </a:xfrm>
          <a:prstGeom prst="rect">
            <a:avLst/>
          </a:prstGeom>
        </p:spPr>
        <p:txBody>
          <a:bodyPr/>
          <a:lstStyle>
            <a:lvl1pPr marL="457200" indent="-457200">
              <a:lnSpc>
                <a:spcPct val="100000"/>
              </a:lnSpc>
              <a:buFont typeface="Arial" panose="020B0604020202020204" pitchFamily="34" charset="0"/>
              <a:buChar char="•"/>
              <a:defRPr b="0" i="0" baseline="0">
                <a:solidFill>
                  <a:srgbClr val="313258"/>
                </a:solidFill>
                <a:latin typeface="Arial" panose="020B0604020202020204" pitchFamily="34" charset="0"/>
                <a:cs typeface="Arial" panose="020B0604020202020204" pitchFamily="34" charset="0"/>
              </a:defRPr>
            </a:lvl1pPr>
          </a:lstStyle>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p:txBody>
      </p:sp>
      <p:pic>
        <p:nvPicPr>
          <p:cNvPr id="8" name="Picture 7">
            <a:extLst>
              <a:ext uri="{FF2B5EF4-FFF2-40B4-BE49-F238E27FC236}">
                <a16:creationId xmlns:a16="http://schemas.microsoft.com/office/drawing/2014/main" id="{A728072F-5262-2A88-8854-756A56FC32A6}"/>
              </a:ext>
            </a:extLst>
          </p:cNvPr>
          <p:cNvPicPr>
            <a:picLocks noChangeAspect="1"/>
          </p:cNvPicPr>
          <p:nvPr userDrawn="1"/>
        </p:nvPicPr>
        <p:blipFill>
          <a:blip r:embed="rId3"/>
          <a:stretch>
            <a:fillRect/>
          </a:stretch>
        </p:blipFill>
        <p:spPr>
          <a:xfrm>
            <a:off x="838200" y="6164521"/>
            <a:ext cx="2017222" cy="536058"/>
          </a:xfrm>
          <a:prstGeom prst="rect">
            <a:avLst/>
          </a:prstGeom>
        </p:spPr>
      </p:pic>
    </p:spTree>
    <p:extLst>
      <p:ext uri="{BB962C8B-B14F-4D97-AF65-F5344CB8AC3E}">
        <p14:creationId xmlns:p14="http://schemas.microsoft.com/office/powerpoint/2010/main" val="264540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ulleted list and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3BE9DD-49BE-0FAD-6293-EBF965E6DC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992E771E-C25E-804F-A9BB-72D5A80E2964}"/>
              </a:ext>
            </a:extLst>
          </p:cNvPr>
          <p:cNvSpPr>
            <a:spLocks noGrp="1"/>
          </p:cNvSpPr>
          <p:nvPr>
            <p:ph type="body" sz="quarter" idx="10" hasCustomPrompt="1"/>
          </p:nvPr>
        </p:nvSpPr>
        <p:spPr>
          <a:xfrm>
            <a:off x="839097" y="903434"/>
            <a:ext cx="5153025" cy="850900"/>
          </a:xfrm>
          <a:prstGeom prst="rect">
            <a:avLst/>
          </a:prstGeom>
        </p:spPr>
        <p:txBody>
          <a:bodyPr>
            <a:normAutofit/>
          </a:bodyPr>
          <a:lstStyle>
            <a:lvl1pPr marL="0" indent="0">
              <a:buNone/>
              <a:defRPr sz="4400" b="1" i="0" baseline="0">
                <a:solidFill>
                  <a:srgbClr val="313258"/>
                </a:solidFill>
                <a:latin typeface="Arial" panose="020B0604020202020204" pitchFamily="34" charset="0"/>
                <a:cs typeface="Arial" panose="020B0604020202020204" pitchFamily="34" charset="0"/>
              </a:defRPr>
            </a:lvl1pPr>
          </a:lstStyle>
          <a:p>
            <a:pPr lvl="0"/>
            <a:r>
              <a:rPr lang="en-US" dirty="0"/>
              <a:t>Title: Arial Bold</a:t>
            </a:r>
          </a:p>
        </p:txBody>
      </p:sp>
      <p:sp>
        <p:nvSpPr>
          <p:cNvPr id="3" name="Picture Placeholder 2">
            <a:extLst>
              <a:ext uri="{FF2B5EF4-FFF2-40B4-BE49-F238E27FC236}">
                <a16:creationId xmlns:a16="http://schemas.microsoft.com/office/drawing/2014/main" id="{BAFAFFD6-30D7-8644-B65D-D82D91BA08AA}"/>
              </a:ext>
            </a:extLst>
          </p:cNvPr>
          <p:cNvSpPr>
            <a:spLocks noGrp="1"/>
          </p:cNvSpPr>
          <p:nvPr>
            <p:ph type="pic" sz="quarter" idx="12"/>
          </p:nvPr>
        </p:nvSpPr>
        <p:spPr>
          <a:xfrm>
            <a:off x="7632193" y="1754334"/>
            <a:ext cx="3215916" cy="3811152"/>
          </a:xfrm>
          <a:prstGeom prst="roundRect">
            <a:avLst/>
          </a:prstGeom>
        </p:spPr>
        <p:txBody>
          <a:bodyPr/>
          <a:lstStyle/>
          <a:p>
            <a:endParaRPr lang="en-US" dirty="0"/>
          </a:p>
        </p:txBody>
      </p:sp>
      <p:sp>
        <p:nvSpPr>
          <p:cNvPr id="9" name="Text Placeholder 2">
            <a:extLst>
              <a:ext uri="{FF2B5EF4-FFF2-40B4-BE49-F238E27FC236}">
                <a16:creationId xmlns:a16="http://schemas.microsoft.com/office/drawing/2014/main" id="{F4A7DC34-6CD0-734D-9D34-42D02C02B513}"/>
              </a:ext>
            </a:extLst>
          </p:cNvPr>
          <p:cNvSpPr>
            <a:spLocks noGrp="1"/>
          </p:cNvSpPr>
          <p:nvPr>
            <p:ph type="body" sz="quarter" idx="11" hasCustomPrompt="1"/>
          </p:nvPr>
        </p:nvSpPr>
        <p:spPr>
          <a:xfrm>
            <a:off x="839097" y="1911787"/>
            <a:ext cx="5153025" cy="3965139"/>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b="0" i="0" baseline="0">
                <a:solidFill>
                  <a:srgbClr val="313258"/>
                </a:solidFill>
                <a:latin typeface="Arial" panose="020B0604020202020204" pitchFamily="34" charset="0"/>
                <a:cs typeface="Arial" panose="020B0604020202020204" pitchFamily="34" charset="0"/>
              </a:defRPr>
            </a:lvl1pPr>
          </a:lstStyle>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lang="en-US" dirty="0">
              <a:latin typeface="Arial" panose="020B0604020202020204" pitchFamily="34" charset="0"/>
              <a:ea typeface="Alright Sans" charset="0"/>
              <a:cs typeface="Arial" panose="020B0604020202020204" pitchFamily="34" charset="0"/>
            </a:endParaRPr>
          </a:p>
          <a:p>
            <a:pPr>
              <a:lnSpc>
                <a:spcPct val="150000"/>
              </a:lnSpc>
            </a:pPr>
            <a:endParaRPr lang="en-US" dirty="0">
              <a:latin typeface="Arial" panose="020B0604020202020204" pitchFamily="34" charset="0"/>
              <a:ea typeface="Alright Sans" charset="0"/>
              <a:cs typeface="Arial" panose="020B0604020202020204" pitchFamily="34" charset="0"/>
            </a:endParaRPr>
          </a:p>
        </p:txBody>
      </p:sp>
      <p:pic>
        <p:nvPicPr>
          <p:cNvPr id="4" name="Picture 3">
            <a:extLst>
              <a:ext uri="{FF2B5EF4-FFF2-40B4-BE49-F238E27FC236}">
                <a16:creationId xmlns:a16="http://schemas.microsoft.com/office/drawing/2014/main" id="{C336CD57-530C-742C-F9D0-5F72E3688D0D}"/>
              </a:ext>
            </a:extLst>
          </p:cNvPr>
          <p:cNvPicPr>
            <a:picLocks noChangeAspect="1"/>
          </p:cNvPicPr>
          <p:nvPr userDrawn="1"/>
        </p:nvPicPr>
        <p:blipFill>
          <a:blip r:embed="rId3"/>
          <a:stretch>
            <a:fillRect/>
          </a:stretch>
        </p:blipFill>
        <p:spPr>
          <a:xfrm>
            <a:off x="838200" y="6164521"/>
            <a:ext cx="2017222" cy="536058"/>
          </a:xfrm>
          <a:prstGeom prst="rect">
            <a:avLst/>
          </a:prstGeom>
        </p:spPr>
      </p:pic>
    </p:spTree>
    <p:extLst>
      <p:ext uri="{BB962C8B-B14F-4D97-AF65-F5344CB8AC3E}">
        <p14:creationId xmlns:p14="http://schemas.microsoft.com/office/powerpoint/2010/main" val="149677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 blu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9D9BA-61F7-28B3-9FAE-29C56D938378}"/>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Text Placeholder 10">
            <a:extLst>
              <a:ext uri="{FF2B5EF4-FFF2-40B4-BE49-F238E27FC236}">
                <a16:creationId xmlns:a16="http://schemas.microsoft.com/office/drawing/2014/main" id="{F5CD3F52-106C-FC48-ABED-609AB7731DDC}"/>
              </a:ext>
            </a:extLst>
          </p:cNvPr>
          <p:cNvSpPr>
            <a:spLocks noGrp="1"/>
          </p:cNvSpPr>
          <p:nvPr>
            <p:ph type="body" sz="quarter" idx="10" hasCustomPrompt="1"/>
          </p:nvPr>
        </p:nvSpPr>
        <p:spPr>
          <a:xfrm>
            <a:off x="1403350" y="0"/>
            <a:ext cx="8151813" cy="6858000"/>
          </a:xfrm>
          <a:prstGeom prst="rect">
            <a:avLst/>
          </a:prstGeom>
        </p:spPr>
        <p:txBody>
          <a:bodyPr anchor="ctr">
            <a:normAutofit/>
          </a:bodyPr>
          <a:lstStyle>
            <a:lvl1pPr marL="0" indent="0">
              <a:buNone/>
              <a:defRPr sz="6600" b="1" i="0">
                <a:solidFill>
                  <a:schemeClr val="bg1"/>
                </a:solidFill>
                <a:latin typeface="Arial" panose="020B0604020202020204" pitchFamily="34" charset="0"/>
                <a:cs typeface="Arial" panose="020B0604020202020204" pitchFamily="34" charset="0"/>
              </a:defRPr>
            </a:lvl1pPr>
          </a:lstStyle>
          <a:p>
            <a:pPr lvl="0"/>
            <a:r>
              <a:rPr lang="en-US" dirty="0"/>
              <a:t>Divider slide:</a:t>
            </a:r>
            <a:br>
              <a:rPr lang="en-US" dirty="0"/>
            </a:br>
            <a:r>
              <a:rPr lang="en-US" dirty="0"/>
              <a:t>Arial Bold</a:t>
            </a:r>
          </a:p>
        </p:txBody>
      </p:sp>
    </p:spTree>
    <p:extLst>
      <p:ext uri="{BB962C8B-B14F-4D97-AF65-F5344CB8AC3E}">
        <p14:creationId xmlns:p14="http://schemas.microsoft.com/office/powerpoint/2010/main" val="8968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 teal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F59C9-F5AF-483A-A464-EB41496D77CE}"/>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9" name="Text Placeholder 10">
            <a:extLst>
              <a:ext uri="{FF2B5EF4-FFF2-40B4-BE49-F238E27FC236}">
                <a16:creationId xmlns:a16="http://schemas.microsoft.com/office/drawing/2014/main" id="{4F2627A8-FB00-7132-D561-3D61DAEB1773}"/>
              </a:ext>
            </a:extLst>
          </p:cNvPr>
          <p:cNvSpPr>
            <a:spLocks noGrp="1"/>
          </p:cNvSpPr>
          <p:nvPr>
            <p:ph type="body" sz="quarter" idx="10" hasCustomPrompt="1"/>
          </p:nvPr>
        </p:nvSpPr>
        <p:spPr>
          <a:xfrm>
            <a:off x="1403350" y="831273"/>
            <a:ext cx="9253566" cy="3059084"/>
          </a:xfrm>
          <a:prstGeom prst="rect">
            <a:avLst/>
          </a:prstGeom>
        </p:spPr>
        <p:txBody>
          <a:bodyPr anchor="ctr">
            <a:normAutofit/>
          </a:bodyPr>
          <a:lstStyle>
            <a:lvl1pPr marL="0" indent="0" algn="ctr">
              <a:buNone/>
              <a:defRPr sz="5400" b="1" i="0">
                <a:solidFill>
                  <a:schemeClr val="bg1"/>
                </a:solidFill>
                <a:latin typeface="Arial" panose="020B0604020202020204" pitchFamily="34" charset="0"/>
                <a:cs typeface="Arial" panose="020B0604020202020204" pitchFamily="34" charset="0"/>
              </a:defRPr>
            </a:lvl1pPr>
          </a:lstStyle>
          <a:p>
            <a:pPr lvl="0"/>
            <a:r>
              <a:rPr lang="en-US" dirty="0"/>
              <a:t>“A quote or short general statement could go here.”</a:t>
            </a:r>
          </a:p>
        </p:txBody>
      </p:sp>
      <p:sp>
        <p:nvSpPr>
          <p:cNvPr id="10" name="Text Placeholder 10">
            <a:extLst>
              <a:ext uri="{FF2B5EF4-FFF2-40B4-BE49-F238E27FC236}">
                <a16:creationId xmlns:a16="http://schemas.microsoft.com/office/drawing/2014/main" id="{1D5DA473-3A0C-CD45-0E3D-497AF36336E0}"/>
              </a:ext>
            </a:extLst>
          </p:cNvPr>
          <p:cNvSpPr>
            <a:spLocks noGrp="1"/>
          </p:cNvSpPr>
          <p:nvPr>
            <p:ph type="body" sz="quarter" idx="11" hasCustomPrompt="1"/>
          </p:nvPr>
        </p:nvSpPr>
        <p:spPr>
          <a:xfrm>
            <a:off x="1403350" y="3890357"/>
            <a:ext cx="9253566" cy="1413164"/>
          </a:xfrm>
          <a:prstGeom prst="rect">
            <a:avLst/>
          </a:prstGeom>
        </p:spPr>
        <p:txBody>
          <a:bodyPr anchor="ctr">
            <a:normAutofit/>
          </a:bodyPr>
          <a:lstStyle>
            <a:lvl1pPr marL="0" indent="0" algn="ctr">
              <a:buNone/>
              <a:defRPr sz="4400" b="0" i="0" baseline="0">
                <a:solidFill>
                  <a:schemeClr val="bg1"/>
                </a:solidFill>
                <a:latin typeface="+mn-lt"/>
                <a:cs typeface="Arial" panose="020B0604020202020204" pitchFamily="34" charset="0"/>
              </a:defRPr>
            </a:lvl1pPr>
          </a:lstStyle>
          <a:p>
            <a:pPr lvl="0"/>
            <a:r>
              <a:rPr lang="en-US" dirty="0"/>
              <a:t>- Optional Author Name Here</a:t>
            </a:r>
          </a:p>
        </p:txBody>
      </p:sp>
    </p:spTree>
    <p:extLst>
      <p:ext uri="{BB962C8B-B14F-4D97-AF65-F5344CB8AC3E}">
        <p14:creationId xmlns:p14="http://schemas.microsoft.com/office/powerpoint/2010/main" val="2466490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53FBD-8A6A-2F42-9312-A72CD066A2C6}"/>
              </a:ext>
            </a:extLst>
          </p:cNvPr>
          <p:cNvSpPr>
            <a:spLocks noGrp="1"/>
          </p:cNvSpPr>
          <p:nvPr>
            <p:ph type="title"/>
          </p:nvPr>
        </p:nvSpPr>
        <p:spPr>
          <a:xfrm>
            <a:off x="628649" y="365125"/>
            <a:ext cx="10910927" cy="1325563"/>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a:extLst>
              <a:ext uri="{FF2B5EF4-FFF2-40B4-BE49-F238E27FC236}">
                <a16:creationId xmlns:a16="http://schemas.microsoft.com/office/drawing/2014/main" id="{460270DA-C89C-D045-829A-5C3CD6A1B1F1}"/>
              </a:ext>
            </a:extLst>
          </p:cNvPr>
          <p:cNvSpPr>
            <a:spLocks noGrp="1"/>
          </p:cNvSpPr>
          <p:nvPr>
            <p:ph type="body" idx="1"/>
          </p:nvPr>
        </p:nvSpPr>
        <p:spPr>
          <a:xfrm>
            <a:off x="628650" y="1825625"/>
            <a:ext cx="10910926"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9836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chs/fastats/hospicecare.htm" TargetMode="External"/><Relationship Id="rId2" Type="http://schemas.openxmlformats.org/officeDocument/2006/relationships/hyperlink" Target="https://doi.org/10.1001/jama.2021.5469" TargetMode="External"/><Relationship Id="rId1" Type="http://schemas.openxmlformats.org/officeDocument/2006/relationships/slideLayout" Target="../slideLayouts/slideLayout2.xml"/><Relationship Id="rId5" Type="http://schemas.openxmlformats.org/officeDocument/2006/relationships/hyperlink" Target="https://www.cdc.gov/chronicdisease/resources/infographic/chronic-disease.htm" TargetMode="External"/><Relationship Id="rId4" Type="http://schemas.openxmlformats.org/officeDocument/2006/relationships/hyperlink" Target="http://doi.org/10.17226/1874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F3E5D-79F5-FC43-A272-43E2895BF777}"/>
              </a:ext>
            </a:extLst>
          </p:cNvPr>
          <p:cNvSpPr>
            <a:spLocks noGrp="1"/>
          </p:cNvSpPr>
          <p:nvPr>
            <p:ph type="body" sz="quarter" idx="11"/>
          </p:nvPr>
        </p:nvSpPr>
        <p:spPr>
          <a:xfrm>
            <a:off x="1674724" y="3706578"/>
            <a:ext cx="6747761" cy="912277"/>
          </a:xfrm>
        </p:spPr>
        <p:txBody>
          <a:bodyPr/>
          <a:lstStyle/>
          <a:p>
            <a:r>
              <a:rPr lang="en-US" dirty="0"/>
              <a:t>Barbara Williams DNP, FNP-C (Lead Hospice NP)</a:t>
            </a:r>
          </a:p>
          <a:p>
            <a:r>
              <a:rPr lang="en-US" dirty="0"/>
              <a:t>April Branham DNP, FNP-C, RN-BC (Hospice NP)</a:t>
            </a:r>
          </a:p>
        </p:txBody>
      </p:sp>
      <p:sp>
        <p:nvSpPr>
          <p:cNvPr id="3" name="Text Placeholder 2">
            <a:extLst>
              <a:ext uri="{FF2B5EF4-FFF2-40B4-BE49-F238E27FC236}">
                <a16:creationId xmlns:a16="http://schemas.microsoft.com/office/drawing/2014/main" id="{966AD1A0-503A-8B4C-98B4-22257C38A844}"/>
              </a:ext>
            </a:extLst>
          </p:cNvPr>
          <p:cNvSpPr>
            <a:spLocks noGrp="1"/>
          </p:cNvSpPr>
          <p:nvPr>
            <p:ph type="body" sz="quarter" idx="10"/>
          </p:nvPr>
        </p:nvSpPr>
        <p:spPr>
          <a:xfrm>
            <a:off x="1524000" y="740980"/>
            <a:ext cx="7711440" cy="1673032"/>
          </a:xfrm>
        </p:spPr>
        <p:txBody>
          <a:bodyPr/>
          <a:lstStyle/>
          <a:p>
            <a:r>
              <a:rPr lang="en-US" dirty="0"/>
              <a:t>All You Need to Know About Hospice for EMS</a:t>
            </a:r>
          </a:p>
        </p:txBody>
      </p:sp>
      <p:cxnSp>
        <p:nvCxnSpPr>
          <p:cNvPr id="7" name="Straight Connector 6">
            <a:extLst>
              <a:ext uri="{FF2B5EF4-FFF2-40B4-BE49-F238E27FC236}">
                <a16:creationId xmlns:a16="http://schemas.microsoft.com/office/drawing/2014/main" id="{1078BB12-DBA2-00A8-6CE4-81A759961215}"/>
              </a:ext>
            </a:extLst>
          </p:cNvPr>
          <p:cNvCxnSpPr/>
          <p:nvPr/>
        </p:nvCxnSpPr>
        <p:spPr>
          <a:xfrm>
            <a:off x="1674725" y="3408175"/>
            <a:ext cx="67477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7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92E609-9CA4-09A6-F772-8FF8DCED86C6}"/>
              </a:ext>
            </a:extLst>
          </p:cNvPr>
          <p:cNvSpPr>
            <a:spLocks noGrp="1"/>
          </p:cNvSpPr>
          <p:nvPr>
            <p:ph type="body" sz="quarter" idx="10"/>
          </p:nvPr>
        </p:nvSpPr>
        <p:spPr/>
        <p:txBody>
          <a:bodyPr/>
          <a:lstStyle/>
          <a:p>
            <a:r>
              <a:rPr lang="en-US" dirty="0"/>
              <a:t>Hospice Care</a:t>
            </a:r>
          </a:p>
        </p:txBody>
      </p:sp>
      <p:sp>
        <p:nvSpPr>
          <p:cNvPr id="3" name="Text Placeholder 2">
            <a:extLst>
              <a:ext uri="{FF2B5EF4-FFF2-40B4-BE49-F238E27FC236}">
                <a16:creationId xmlns:a16="http://schemas.microsoft.com/office/drawing/2014/main" id="{5B9F38B5-8C70-ED0E-13E3-44DF2F28E5DE}"/>
              </a:ext>
            </a:extLst>
          </p:cNvPr>
          <p:cNvSpPr>
            <a:spLocks noGrp="1"/>
          </p:cNvSpPr>
          <p:nvPr>
            <p:ph type="body" sz="quarter" idx="11"/>
          </p:nvPr>
        </p:nvSpPr>
        <p:spPr/>
        <p:txBody>
          <a:bodyPr/>
          <a:lstStyle/>
          <a:p>
            <a:pPr marL="0" indent="0">
              <a:buNone/>
            </a:pPr>
            <a:r>
              <a:rPr lang="en-US" altLang="en-US" sz="1800" i="1">
                <a:solidFill>
                  <a:schemeClr val="tx2"/>
                </a:solidFill>
              </a:rPr>
              <a:t>POLST / MOLST : Portable Medical Orders</a:t>
            </a:r>
          </a:p>
          <a:p>
            <a:pPr marL="0" indent="0">
              <a:buNone/>
            </a:pPr>
            <a:endParaRPr lang="en-US" dirty="0"/>
          </a:p>
        </p:txBody>
      </p:sp>
      <p:pic>
        <p:nvPicPr>
          <p:cNvPr id="4" name="Picture Placeholder 6">
            <a:extLst>
              <a:ext uri="{FF2B5EF4-FFF2-40B4-BE49-F238E27FC236}">
                <a16:creationId xmlns:a16="http://schemas.microsoft.com/office/drawing/2014/main" id="{2CB8EA70-C30C-1C29-2D5A-2B696422D981}"/>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33" b="233"/>
          <a:stretch>
            <a:fillRect/>
          </a:stretch>
        </p:blipFill>
        <p:spPr>
          <a:xfrm>
            <a:off x="1254126" y="1809513"/>
            <a:ext cx="9110662" cy="4349750"/>
          </a:xfrm>
        </p:spPr>
      </p:pic>
    </p:spTree>
    <p:extLst>
      <p:ext uri="{BB962C8B-B14F-4D97-AF65-F5344CB8AC3E}">
        <p14:creationId xmlns:p14="http://schemas.microsoft.com/office/powerpoint/2010/main" val="186168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79267-6E62-A9E3-765D-2E74F2102E42}"/>
              </a:ext>
            </a:extLst>
          </p:cNvPr>
          <p:cNvSpPr>
            <a:spLocks noGrp="1"/>
          </p:cNvSpPr>
          <p:nvPr>
            <p:ph type="body" sz="quarter" idx="10"/>
          </p:nvPr>
        </p:nvSpPr>
        <p:spPr/>
        <p:txBody>
          <a:bodyPr/>
          <a:lstStyle/>
          <a:p>
            <a:r>
              <a:rPr lang="en-US" dirty="0"/>
              <a:t>Hospice Values </a:t>
            </a:r>
          </a:p>
        </p:txBody>
      </p:sp>
      <p:sp>
        <p:nvSpPr>
          <p:cNvPr id="3" name="Text Placeholder 2">
            <a:extLst>
              <a:ext uri="{FF2B5EF4-FFF2-40B4-BE49-F238E27FC236}">
                <a16:creationId xmlns:a16="http://schemas.microsoft.com/office/drawing/2014/main" id="{64E2DEC3-AED3-301C-6C6E-130ACE6B82FF}"/>
              </a:ext>
            </a:extLst>
          </p:cNvPr>
          <p:cNvSpPr>
            <a:spLocks noGrp="1"/>
          </p:cNvSpPr>
          <p:nvPr>
            <p:ph type="body" sz="quarter" idx="11"/>
          </p:nvPr>
        </p:nvSpPr>
        <p:spPr/>
        <p:txBody>
          <a:bodyPr/>
          <a:lstStyle/>
          <a:p>
            <a:pPr>
              <a:buFont typeface="Wingdings" panose="05000000000000000000" pitchFamily="2" charset="2"/>
              <a:buChar char="Ø"/>
            </a:pPr>
            <a:r>
              <a:rPr lang="en-US" sz="1800" dirty="0"/>
              <a:t>Value people.</a:t>
            </a:r>
          </a:p>
          <a:p>
            <a:pPr>
              <a:buFont typeface="Wingdings" panose="05000000000000000000" pitchFamily="2" charset="2"/>
              <a:buChar char="Ø"/>
            </a:pPr>
            <a:r>
              <a:rPr lang="en-US" sz="1800" dirty="0"/>
              <a:t>Treat everyone with compassion, care, respect and courtesy.</a:t>
            </a:r>
          </a:p>
          <a:p>
            <a:pPr>
              <a:buFont typeface="Wingdings" panose="05000000000000000000" pitchFamily="2" charset="2"/>
              <a:buChar char="Ø"/>
            </a:pPr>
            <a:r>
              <a:rPr lang="en-US" sz="1800" dirty="0"/>
              <a:t>Value the comfort, dignity and safety of our patients, their families and their caregivers.</a:t>
            </a:r>
          </a:p>
          <a:p>
            <a:pPr>
              <a:buFont typeface="Wingdings" panose="05000000000000000000" pitchFamily="2" charset="2"/>
              <a:buChar char="Ø"/>
            </a:pPr>
            <a:r>
              <a:rPr lang="en-US" sz="1800" dirty="0"/>
              <a:t>Value integrity, honesty and ethical behavior. </a:t>
            </a:r>
          </a:p>
          <a:p>
            <a:pPr>
              <a:buFont typeface="Wingdings" panose="05000000000000000000" pitchFamily="2" charset="2"/>
              <a:buChar char="Ø"/>
            </a:pPr>
            <a:r>
              <a:rPr lang="en-US" sz="1800" dirty="0"/>
              <a:t>Value teamwork, open communication and embody a mutual respect.</a:t>
            </a:r>
          </a:p>
          <a:p>
            <a:endParaRPr lang="en-US" dirty="0"/>
          </a:p>
        </p:txBody>
      </p:sp>
    </p:spTree>
    <p:extLst>
      <p:ext uri="{BB962C8B-B14F-4D97-AF65-F5344CB8AC3E}">
        <p14:creationId xmlns:p14="http://schemas.microsoft.com/office/powerpoint/2010/main" val="247641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7CC40-8165-EEC9-7F6A-874791526BD7}"/>
              </a:ext>
            </a:extLst>
          </p:cNvPr>
          <p:cNvSpPr>
            <a:spLocks noGrp="1"/>
          </p:cNvSpPr>
          <p:nvPr>
            <p:ph type="body" sz="quarter" idx="10"/>
          </p:nvPr>
        </p:nvSpPr>
        <p:spPr/>
        <p:txBody>
          <a:bodyPr/>
          <a:lstStyle/>
          <a:p>
            <a:r>
              <a:rPr lang="en-US" dirty="0"/>
              <a:t>Hospice Team</a:t>
            </a:r>
          </a:p>
        </p:txBody>
      </p:sp>
      <p:sp>
        <p:nvSpPr>
          <p:cNvPr id="3" name="Text Placeholder 2">
            <a:extLst>
              <a:ext uri="{FF2B5EF4-FFF2-40B4-BE49-F238E27FC236}">
                <a16:creationId xmlns:a16="http://schemas.microsoft.com/office/drawing/2014/main" id="{9275E970-F25A-CDEF-B823-5E16CE35D147}"/>
              </a:ext>
            </a:extLst>
          </p:cNvPr>
          <p:cNvSpPr>
            <a:spLocks noGrp="1"/>
          </p:cNvSpPr>
          <p:nvPr>
            <p:ph type="body" sz="quarter" idx="11"/>
          </p:nvPr>
        </p:nvSpPr>
        <p:spPr>
          <a:xfrm>
            <a:off x="1153511" y="2100973"/>
            <a:ext cx="9526588" cy="3965139"/>
          </a:xfrm>
        </p:spPr>
        <p:txBody>
          <a:bodyPr/>
          <a:lstStyle/>
          <a:p>
            <a:r>
              <a:rPr lang="en-US" sz="1800" dirty="0"/>
              <a:t>Core team: Medical Director, Physicians, Nurse Practitioners, Nurses (RN’s and LPN’s), CNAs, Social Workers, Chaplains, Bereavement </a:t>
            </a:r>
            <a:r>
              <a:rPr lang="en-US" dirty="0"/>
              <a:t>Counselors, RN Liaisons, </a:t>
            </a:r>
            <a:r>
              <a:rPr lang="en-US" sz="1800" dirty="0"/>
              <a:t>Volunteers</a:t>
            </a:r>
          </a:p>
          <a:p>
            <a:pPr marL="0" indent="0">
              <a:buNone/>
            </a:pPr>
            <a:endParaRPr lang="en-US" sz="1800" dirty="0"/>
          </a:p>
          <a:p>
            <a:r>
              <a:rPr lang="en-US" sz="1800" dirty="0"/>
              <a:t>Others as needed:  Therapists, Pharmacists, Dieticians</a:t>
            </a:r>
          </a:p>
          <a:p>
            <a:endParaRPr lang="en-US" sz="1800" dirty="0"/>
          </a:p>
          <a:p>
            <a:endParaRPr lang="en-US" dirty="0"/>
          </a:p>
        </p:txBody>
      </p:sp>
      <p:pic>
        <p:nvPicPr>
          <p:cNvPr id="1026" name="4B36124E-EA00-4D5B-9789-79F994CD8044" descr="IMG_7024.jpg">
            <a:extLst>
              <a:ext uri="{FF2B5EF4-FFF2-40B4-BE49-F238E27FC236}">
                <a16:creationId xmlns:a16="http://schemas.microsoft.com/office/drawing/2014/main" id="{D7A2E3A0-720C-EA33-E7C8-C435682E6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344" y="3764801"/>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89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24B87-48D5-CC3F-8911-B5947247069D}"/>
              </a:ext>
            </a:extLst>
          </p:cNvPr>
          <p:cNvSpPr>
            <a:spLocks noGrp="1"/>
          </p:cNvSpPr>
          <p:nvPr>
            <p:ph type="body" sz="quarter" idx="10"/>
          </p:nvPr>
        </p:nvSpPr>
        <p:spPr/>
        <p:txBody>
          <a:bodyPr/>
          <a:lstStyle/>
          <a:p>
            <a:r>
              <a:rPr lang="en-US" dirty="0"/>
              <a:t>Hospice Services</a:t>
            </a:r>
          </a:p>
        </p:txBody>
      </p:sp>
      <p:sp>
        <p:nvSpPr>
          <p:cNvPr id="3" name="Text Placeholder 2">
            <a:extLst>
              <a:ext uri="{FF2B5EF4-FFF2-40B4-BE49-F238E27FC236}">
                <a16:creationId xmlns:a16="http://schemas.microsoft.com/office/drawing/2014/main" id="{3121D56C-BFAF-4A94-62F2-3A3AE3493EA5}"/>
              </a:ext>
            </a:extLst>
          </p:cNvPr>
          <p:cNvSpPr>
            <a:spLocks noGrp="1"/>
          </p:cNvSpPr>
          <p:nvPr>
            <p:ph type="body" sz="quarter" idx="11"/>
          </p:nvPr>
        </p:nvSpPr>
        <p:spPr/>
        <p:txBody>
          <a:bodyPr/>
          <a:lstStyle/>
          <a:p>
            <a:r>
              <a:rPr lang="en-US" dirty="0"/>
              <a:t>Hospice is paid a daily fee for services</a:t>
            </a:r>
          </a:p>
          <a:p>
            <a:r>
              <a:rPr lang="en-US" dirty="0"/>
              <a:t>Regular comprehensive visits by hospice nurses and aides for personal care</a:t>
            </a:r>
          </a:p>
          <a:p>
            <a:r>
              <a:rPr lang="en-US" dirty="0"/>
              <a:t>Chaplains and social workers (visit frequency per patient request)</a:t>
            </a:r>
          </a:p>
          <a:p>
            <a:r>
              <a:rPr lang="en-US" dirty="0"/>
              <a:t>24/7 access to on call nurses and provider(s)</a:t>
            </a:r>
          </a:p>
          <a:p>
            <a:r>
              <a:rPr lang="en-US" dirty="0"/>
              <a:t>Some medications/pain management/symptom control</a:t>
            </a:r>
          </a:p>
          <a:p>
            <a:r>
              <a:rPr lang="en-US" dirty="0"/>
              <a:t>Medical supplies/equipment such as hospital beds, wheelchairs, oxygen, wound care supplies, etc.</a:t>
            </a:r>
          </a:p>
        </p:txBody>
      </p:sp>
    </p:spTree>
    <p:extLst>
      <p:ext uri="{BB962C8B-B14F-4D97-AF65-F5344CB8AC3E}">
        <p14:creationId xmlns:p14="http://schemas.microsoft.com/office/powerpoint/2010/main" val="149361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F29EB-457D-44FE-AA9E-A6B663D431FF}"/>
              </a:ext>
            </a:extLst>
          </p:cNvPr>
          <p:cNvSpPr>
            <a:spLocks noGrp="1"/>
          </p:cNvSpPr>
          <p:nvPr>
            <p:ph type="body" sz="quarter" idx="10"/>
          </p:nvPr>
        </p:nvSpPr>
        <p:spPr/>
        <p:txBody>
          <a:bodyPr>
            <a:normAutofit/>
          </a:bodyPr>
          <a:lstStyle/>
          <a:p>
            <a:r>
              <a:rPr lang="en-US" dirty="0"/>
              <a:t>Hospice Services</a:t>
            </a:r>
          </a:p>
        </p:txBody>
      </p:sp>
      <p:sp>
        <p:nvSpPr>
          <p:cNvPr id="3" name="Text Placeholder 2">
            <a:extLst>
              <a:ext uri="{FF2B5EF4-FFF2-40B4-BE49-F238E27FC236}">
                <a16:creationId xmlns:a16="http://schemas.microsoft.com/office/drawing/2014/main" id="{05DBCFA5-B03F-E674-99E2-D12DA6C69949}"/>
              </a:ext>
            </a:extLst>
          </p:cNvPr>
          <p:cNvSpPr>
            <a:spLocks noGrp="1"/>
          </p:cNvSpPr>
          <p:nvPr>
            <p:ph type="body" sz="quarter" idx="11"/>
          </p:nvPr>
        </p:nvSpPr>
        <p:spPr/>
        <p:txBody>
          <a:bodyPr/>
          <a:lstStyle/>
          <a:p>
            <a:r>
              <a:rPr lang="en-US" dirty="0"/>
              <a:t>Help arrange transport for office visits, x-rays, paracentesis, etc.</a:t>
            </a:r>
          </a:p>
          <a:p>
            <a:r>
              <a:rPr lang="en-US" dirty="0"/>
              <a:t>Volunteers assist families and patients with visits, cards, and medication pick-up if needed</a:t>
            </a:r>
          </a:p>
          <a:p>
            <a:r>
              <a:rPr lang="en-US" dirty="0"/>
              <a:t>Inpatient care for uncontrolled symptoms (GIP)</a:t>
            </a:r>
          </a:p>
          <a:p>
            <a:r>
              <a:rPr lang="en-US" dirty="0"/>
              <a:t>Bereavement services for up to one year, support groups (open to the community)</a:t>
            </a:r>
          </a:p>
          <a:p>
            <a:r>
              <a:rPr lang="en-US" dirty="0"/>
              <a:t>Respite Services (up to five nights)</a:t>
            </a:r>
          </a:p>
          <a:p>
            <a:r>
              <a:rPr lang="en-US" dirty="0"/>
              <a:t>Does NOT include custodial care</a:t>
            </a:r>
          </a:p>
        </p:txBody>
      </p:sp>
    </p:spTree>
    <p:extLst>
      <p:ext uri="{BB962C8B-B14F-4D97-AF65-F5344CB8AC3E}">
        <p14:creationId xmlns:p14="http://schemas.microsoft.com/office/powerpoint/2010/main" val="419230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6612DC-BE69-C189-E4F7-24C3446F1017}"/>
              </a:ext>
            </a:extLst>
          </p:cNvPr>
          <p:cNvSpPr>
            <a:spLocks noGrp="1"/>
          </p:cNvSpPr>
          <p:nvPr>
            <p:ph type="body" sz="quarter" idx="10"/>
          </p:nvPr>
        </p:nvSpPr>
        <p:spPr/>
        <p:txBody>
          <a:bodyPr>
            <a:normAutofit fontScale="77500" lnSpcReduction="20000"/>
          </a:bodyPr>
          <a:lstStyle/>
          <a:p>
            <a:r>
              <a:rPr lang="en-US" dirty="0"/>
              <a:t>What is Hospice Philosophy?</a:t>
            </a:r>
          </a:p>
        </p:txBody>
      </p:sp>
      <p:sp>
        <p:nvSpPr>
          <p:cNvPr id="3" name="Text Placeholder 2">
            <a:extLst>
              <a:ext uri="{FF2B5EF4-FFF2-40B4-BE49-F238E27FC236}">
                <a16:creationId xmlns:a16="http://schemas.microsoft.com/office/drawing/2014/main" id="{B51ADF62-E9AE-D9B6-BDB7-04E06CD4616E}"/>
              </a:ext>
            </a:extLst>
          </p:cNvPr>
          <p:cNvSpPr>
            <a:spLocks noGrp="1"/>
          </p:cNvSpPr>
          <p:nvPr>
            <p:ph type="body" sz="quarter" idx="11"/>
          </p:nvPr>
        </p:nvSpPr>
        <p:spPr/>
        <p:txBody>
          <a:bodyPr/>
          <a:lstStyle/>
          <a:p>
            <a:r>
              <a:rPr lang="en-US" dirty="0"/>
              <a:t>Hospice philosophy is to ensure that quality of life, peace, and comfort should be the focus when caring for patients at end of life and when all treatment options have been exhausted</a:t>
            </a:r>
          </a:p>
          <a:p>
            <a:r>
              <a:rPr lang="en-US" dirty="0"/>
              <a:t>The focus is on comfort measures, not curing the patient</a:t>
            </a:r>
          </a:p>
          <a:p>
            <a:r>
              <a:rPr lang="en-US" dirty="0"/>
              <a:t>Includes spiritual care, physical symptom management, and psychological care</a:t>
            </a:r>
          </a:p>
        </p:txBody>
      </p:sp>
    </p:spTree>
    <p:extLst>
      <p:ext uri="{BB962C8B-B14F-4D97-AF65-F5344CB8AC3E}">
        <p14:creationId xmlns:p14="http://schemas.microsoft.com/office/powerpoint/2010/main" val="367118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6EC91C-B41F-007C-6B25-677EE573B7C6}"/>
              </a:ext>
            </a:extLst>
          </p:cNvPr>
          <p:cNvSpPr>
            <a:spLocks noGrp="1"/>
          </p:cNvSpPr>
          <p:nvPr>
            <p:ph type="body" sz="quarter" idx="10"/>
          </p:nvPr>
        </p:nvSpPr>
        <p:spPr/>
        <p:txBody>
          <a:bodyPr>
            <a:normAutofit fontScale="77500" lnSpcReduction="20000"/>
          </a:bodyPr>
          <a:lstStyle/>
          <a:p>
            <a:r>
              <a:rPr lang="en-US" dirty="0"/>
              <a:t>Hospice Levels of Care</a:t>
            </a:r>
          </a:p>
        </p:txBody>
      </p:sp>
      <p:sp>
        <p:nvSpPr>
          <p:cNvPr id="3" name="Text Placeholder 2">
            <a:extLst>
              <a:ext uri="{FF2B5EF4-FFF2-40B4-BE49-F238E27FC236}">
                <a16:creationId xmlns:a16="http://schemas.microsoft.com/office/drawing/2014/main" id="{1977EF12-9BE0-1F5A-EC30-B22E49D8EC62}"/>
              </a:ext>
            </a:extLst>
          </p:cNvPr>
          <p:cNvSpPr>
            <a:spLocks noGrp="1"/>
          </p:cNvSpPr>
          <p:nvPr>
            <p:ph type="body" sz="quarter" idx="11"/>
          </p:nvPr>
        </p:nvSpPr>
        <p:spPr/>
        <p:txBody>
          <a:bodyPr/>
          <a:lstStyle/>
          <a:p>
            <a:pPr algn="l">
              <a:buFont typeface="Wingdings" panose="05000000000000000000" pitchFamily="2" charset="2"/>
              <a:buChar char="Ø"/>
            </a:pPr>
            <a:r>
              <a:rPr lang="en-US" sz="1800" i="0" dirty="0">
                <a:effectLst/>
              </a:rPr>
              <a:t>Routine home care</a:t>
            </a:r>
          </a:p>
          <a:p>
            <a:pPr algn="l">
              <a:buFont typeface="Wingdings" panose="05000000000000000000" pitchFamily="2" charset="2"/>
              <a:buChar char="Ø"/>
            </a:pPr>
            <a:r>
              <a:rPr lang="en-US" sz="1800" dirty="0"/>
              <a:t>G</a:t>
            </a:r>
            <a:r>
              <a:rPr lang="en-US" sz="1800" i="0" dirty="0">
                <a:effectLst/>
              </a:rPr>
              <a:t>eneral inpatient care</a:t>
            </a:r>
          </a:p>
          <a:p>
            <a:pPr algn="l">
              <a:buFont typeface="Wingdings" panose="05000000000000000000" pitchFamily="2" charset="2"/>
              <a:buChar char="Ø"/>
            </a:pPr>
            <a:r>
              <a:rPr lang="en-US" sz="1800" dirty="0"/>
              <a:t>R</a:t>
            </a:r>
            <a:r>
              <a:rPr lang="en-US" sz="1800" i="0" dirty="0">
                <a:effectLst/>
              </a:rPr>
              <a:t>espite</a:t>
            </a:r>
          </a:p>
          <a:p>
            <a:pPr algn="l">
              <a:buFont typeface="Wingdings" panose="05000000000000000000" pitchFamily="2" charset="2"/>
              <a:buChar char="Ø"/>
            </a:pPr>
            <a:r>
              <a:rPr lang="en-US" sz="1800" dirty="0"/>
              <a:t>Nursing home/assisted living care</a:t>
            </a:r>
          </a:p>
          <a:p>
            <a:pPr algn="l">
              <a:buFont typeface="Wingdings" panose="05000000000000000000" pitchFamily="2" charset="2"/>
              <a:buChar char="Ø"/>
            </a:pPr>
            <a:r>
              <a:rPr lang="en-US" i="0" dirty="0">
                <a:effectLst/>
              </a:rPr>
              <a:t>Hospice House (Bedford)</a:t>
            </a:r>
            <a:endParaRPr lang="en-US" sz="1800" i="0" dirty="0">
              <a:effectLst/>
            </a:endParaRPr>
          </a:p>
          <a:p>
            <a:endParaRPr lang="en-US" dirty="0"/>
          </a:p>
        </p:txBody>
      </p:sp>
    </p:spTree>
    <p:extLst>
      <p:ext uri="{BB962C8B-B14F-4D97-AF65-F5344CB8AC3E}">
        <p14:creationId xmlns:p14="http://schemas.microsoft.com/office/powerpoint/2010/main" val="294947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927B3F-CFF5-8CD7-D6E4-A3053F07BE27}"/>
              </a:ext>
            </a:extLst>
          </p:cNvPr>
          <p:cNvSpPr>
            <a:spLocks noGrp="1"/>
          </p:cNvSpPr>
          <p:nvPr>
            <p:ph type="body" sz="quarter" idx="10"/>
          </p:nvPr>
        </p:nvSpPr>
        <p:spPr/>
        <p:txBody>
          <a:bodyPr>
            <a:normAutofit fontScale="77500" lnSpcReduction="20000"/>
          </a:bodyPr>
          <a:lstStyle/>
          <a:p>
            <a:r>
              <a:rPr lang="en-US" dirty="0"/>
              <a:t>Bedford Hospice House</a:t>
            </a:r>
          </a:p>
        </p:txBody>
      </p:sp>
      <p:pic>
        <p:nvPicPr>
          <p:cNvPr id="4" name="Content Placeholder 4" descr="A house with trees in the background">
            <a:extLst>
              <a:ext uri="{FF2B5EF4-FFF2-40B4-BE49-F238E27FC236}">
                <a16:creationId xmlns:a16="http://schemas.microsoft.com/office/drawing/2014/main" id="{DB66BEE6-B6B1-1BED-BF2E-9ED3F7CC6ACC}"/>
              </a:ext>
            </a:extLst>
          </p:cNvPr>
          <p:cNvPicPr>
            <a:picLocks noChangeAspect="1"/>
          </p:cNvPicPr>
          <p:nvPr/>
        </p:nvPicPr>
        <p:blipFill rotWithShape="1">
          <a:blip r:embed="rId2"/>
          <a:srcRect t="25000"/>
          <a:stretch/>
        </p:blipFill>
        <p:spPr>
          <a:xfrm>
            <a:off x="1268194" y="1911787"/>
            <a:ext cx="6651707" cy="3741884"/>
          </a:xfrm>
          <a:prstGeom prst="rect">
            <a:avLst/>
          </a:prstGeom>
        </p:spPr>
      </p:pic>
    </p:spTree>
    <p:extLst>
      <p:ext uri="{BB962C8B-B14F-4D97-AF65-F5344CB8AC3E}">
        <p14:creationId xmlns:p14="http://schemas.microsoft.com/office/powerpoint/2010/main" val="3083458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A71C1-CDE1-3570-6253-B22E2A440D77}"/>
              </a:ext>
            </a:extLst>
          </p:cNvPr>
          <p:cNvSpPr>
            <a:spLocks noGrp="1"/>
          </p:cNvSpPr>
          <p:nvPr>
            <p:ph type="body" sz="quarter" idx="10"/>
          </p:nvPr>
        </p:nvSpPr>
        <p:spPr/>
        <p:txBody>
          <a:bodyPr>
            <a:normAutofit fontScale="92500"/>
          </a:bodyPr>
          <a:lstStyle/>
          <a:p>
            <a:r>
              <a:rPr lang="en-US" dirty="0"/>
              <a:t>Benefits of Hospice</a:t>
            </a:r>
          </a:p>
        </p:txBody>
      </p:sp>
      <p:sp>
        <p:nvSpPr>
          <p:cNvPr id="3" name="Text Placeholder 2">
            <a:extLst>
              <a:ext uri="{FF2B5EF4-FFF2-40B4-BE49-F238E27FC236}">
                <a16:creationId xmlns:a16="http://schemas.microsoft.com/office/drawing/2014/main" id="{7CB3C1D0-EFBF-76A1-FECF-898ADD339EB0}"/>
              </a:ext>
            </a:extLst>
          </p:cNvPr>
          <p:cNvSpPr>
            <a:spLocks noGrp="1"/>
          </p:cNvSpPr>
          <p:nvPr>
            <p:ph type="body" sz="quarter" idx="11"/>
          </p:nvPr>
        </p:nvSpPr>
        <p:spPr/>
        <p:txBody>
          <a:bodyPr/>
          <a:lstStyle/>
          <a:p>
            <a:pPr>
              <a:lnSpc>
                <a:spcPct val="90000"/>
              </a:lnSpc>
            </a:pPr>
            <a:r>
              <a:rPr lang="en-US" altLang="en-US" sz="1800" dirty="0"/>
              <a:t>Goal is to optimize quality of life.</a:t>
            </a:r>
          </a:p>
          <a:p>
            <a:pPr>
              <a:lnSpc>
                <a:spcPct val="90000"/>
              </a:lnSpc>
            </a:pPr>
            <a:r>
              <a:rPr lang="en-US" altLang="en-US" dirty="0"/>
              <a:t>N</a:t>
            </a:r>
            <a:r>
              <a:rPr lang="en-US" altLang="en-US" sz="1800" dirty="0"/>
              <a:t>o one discipline can meet the needs of the patient and family- multidisciplinary team approach is used</a:t>
            </a:r>
          </a:p>
          <a:p>
            <a:pPr>
              <a:lnSpc>
                <a:spcPct val="90000"/>
              </a:lnSpc>
            </a:pPr>
            <a:r>
              <a:rPr lang="en-US" altLang="en-US" dirty="0"/>
              <a:t>P</a:t>
            </a:r>
            <a:r>
              <a:rPr lang="en-US" altLang="en-US" sz="1800" dirty="0"/>
              <a:t>rofessional and volunteer services are used to meet individual needs.</a:t>
            </a:r>
          </a:p>
          <a:p>
            <a:pPr>
              <a:lnSpc>
                <a:spcPct val="90000"/>
              </a:lnSpc>
            </a:pPr>
            <a:r>
              <a:rPr lang="en-US" altLang="en-US" sz="1800" dirty="0"/>
              <a:t>Focuses on wholistic care which includes psychological, physiological, cultural, and spiritual needs.</a:t>
            </a:r>
          </a:p>
          <a:p>
            <a:pPr>
              <a:lnSpc>
                <a:spcPct val="90000"/>
              </a:lnSpc>
            </a:pPr>
            <a:r>
              <a:rPr lang="en-US" altLang="en-US" dirty="0"/>
              <a:t>Focuses on</a:t>
            </a:r>
            <a:r>
              <a:rPr lang="en-US" altLang="en-US" sz="1800" dirty="0"/>
              <a:t> minimizing pain and suffering</a:t>
            </a:r>
          </a:p>
          <a:p>
            <a:endParaRPr lang="en-US" dirty="0"/>
          </a:p>
        </p:txBody>
      </p:sp>
    </p:spTree>
    <p:extLst>
      <p:ext uri="{BB962C8B-B14F-4D97-AF65-F5344CB8AC3E}">
        <p14:creationId xmlns:p14="http://schemas.microsoft.com/office/powerpoint/2010/main" val="165820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0E0B98-A919-F84F-4653-7D075EEBA1B4}"/>
              </a:ext>
            </a:extLst>
          </p:cNvPr>
          <p:cNvSpPr>
            <a:spLocks noGrp="1"/>
          </p:cNvSpPr>
          <p:nvPr>
            <p:ph type="body" sz="quarter" idx="10"/>
          </p:nvPr>
        </p:nvSpPr>
        <p:spPr/>
        <p:txBody>
          <a:bodyPr/>
          <a:lstStyle/>
          <a:p>
            <a:r>
              <a:rPr lang="en-US" dirty="0"/>
              <a:t>Who Qualifies?</a:t>
            </a:r>
          </a:p>
        </p:txBody>
      </p:sp>
      <p:sp>
        <p:nvSpPr>
          <p:cNvPr id="3" name="Text Placeholder 2">
            <a:extLst>
              <a:ext uri="{FF2B5EF4-FFF2-40B4-BE49-F238E27FC236}">
                <a16:creationId xmlns:a16="http://schemas.microsoft.com/office/drawing/2014/main" id="{ED73B77B-6C9D-88B7-97D8-B2554DDD6D1A}"/>
              </a:ext>
            </a:extLst>
          </p:cNvPr>
          <p:cNvSpPr>
            <a:spLocks noGrp="1"/>
          </p:cNvSpPr>
          <p:nvPr>
            <p:ph type="body" sz="quarter" idx="11"/>
          </p:nvPr>
        </p:nvSpPr>
        <p:spPr/>
        <p:txBody>
          <a:bodyPr/>
          <a:lstStyle/>
          <a:p>
            <a:r>
              <a:rPr lang="en-US" dirty="0"/>
              <a:t>Centra hospice cares for adults aged 18-100+</a:t>
            </a:r>
          </a:p>
          <a:p>
            <a:r>
              <a:rPr lang="en-US" dirty="0"/>
              <a:t>Medicare, Medicaid, Private Insurance, Self-Pay</a:t>
            </a:r>
          </a:p>
          <a:p>
            <a:r>
              <a:rPr lang="en-US" dirty="0"/>
              <a:t>Chronic disease</a:t>
            </a:r>
          </a:p>
          <a:p>
            <a:pPr lvl="1"/>
            <a:r>
              <a:rPr lang="en-US" dirty="0">
                <a:solidFill>
                  <a:srgbClr val="313258"/>
                </a:solidFill>
              </a:rPr>
              <a:t>Cancer</a:t>
            </a:r>
          </a:p>
          <a:p>
            <a:pPr lvl="1"/>
            <a:r>
              <a:rPr lang="en-US" dirty="0">
                <a:solidFill>
                  <a:srgbClr val="313258"/>
                </a:solidFill>
              </a:rPr>
              <a:t>Alzheimer’s Disease, dementia</a:t>
            </a:r>
          </a:p>
          <a:p>
            <a:pPr lvl="1"/>
            <a:r>
              <a:rPr lang="en-US" dirty="0">
                <a:solidFill>
                  <a:srgbClr val="313258"/>
                </a:solidFill>
              </a:rPr>
              <a:t>Chronic respiratory diseases, COPD, emphysema, </a:t>
            </a:r>
          </a:p>
          <a:p>
            <a:pPr lvl="1"/>
            <a:r>
              <a:rPr lang="en-US" dirty="0">
                <a:solidFill>
                  <a:srgbClr val="313258"/>
                </a:solidFill>
              </a:rPr>
              <a:t>Heart disease, heart failure, aortic stenosis</a:t>
            </a:r>
          </a:p>
          <a:p>
            <a:pPr lvl="1"/>
            <a:r>
              <a:rPr lang="en-US" dirty="0">
                <a:solidFill>
                  <a:srgbClr val="313258"/>
                </a:solidFill>
              </a:rPr>
              <a:t>Severe protein calorie malnutrition, significant weight loss in a short amount of time</a:t>
            </a:r>
          </a:p>
          <a:p>
            <a:pPr lvl="1"/>
            <a:r>
              <a:rPr lang="en-US" dirty="0">
                <a:solidFill>
                  <a:srgbClr val="313258"/>
                </a:solidFill>
              </a:rPr>
              <a:t>Neurological disorders</a:t>
            </a:r>
          </a:p>
          <a:p>
            <a:pPr lvl="1"/>
            <a:r>
              <a:rPr lang="en-US" dirty="0">
                <a:solidFill>
                  <a:srgbClr val="313258"/>
                </a:solidFill>
              </a:rPr>
              <a:t>CVA, ALS, progressive neurological diseases</a:t>
            </a:r>
          </a:p>
          <a:p>
            <a:pPr lvl="1"/>
            <a:endParaRPr lang="en-US" dirty="0"/>
          </a:p>
        </p:txBody>
      </p:sp>
    </p:spTree>
    <p:extLst>
      <p:ext uri="{BB962C8B-B14F-4D97-AF65-F5344CB8AC3E}">
        <p14:creationId xmlns:p14="http://schemas.microsoft.com/office/powerpoint/2010/main" val="47236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16206D-CADD-54F5-B249-6308F0CA89CD}"/>
              </a:ext>
            </a:extLst>
          </p:cNvPr>
          <p:cNvSpPr>
            <a:spLocks noGrp="1"/>
          </p:cNvSpPr>
          <p:nvPr>
            <p:ph type="body" sz="quarter" idx="10"/>
          </p:nvPr>
        </p:nvSpPr>
        <p:spPr/>
        <p:txBody>
          <a:bodyPr/>
          <a:lstStyle/>
          <a:p>
            <a:r>
              <a:rPr lang="en-US" dirty="0"/>
              <a:t>“We cannot change the outcome, but we can affect the journey.”</a:t>
            </a:r>
          </a:p>
        </p:txBody>
      </p:sp>
      <p:sp>
        <p:nvSpPr>
          <p:cNvPr id="3" name="Text Placeholder 2">
            <a:extLst>
              <a:ext uri="{FF2B5EF4-FFF2-40B4-BE49-F238E27FC236}">
                <a16:creationId xmlns:a16="http://schemas.microsoft.com/office/drawing/2014/main" id="{AB43342C-E913-6CC2-EEF0-32DBF35B3A39}"/>
              </a:ext>
            </a:extLst>
          </p:cNvPr>
          <p:cNvSpPr>
            <a:spLocks noGrp="1"/>
          </p:cNvSpPr>
          <p:nvPr>
            <p:ph type="body" sz="quarter" idx="11"/>
          </p:nvPr>
        </p:nvSpPr>
        <p:spPr/>
        <p:txBody>
          <a:bodyPr/>
          <a:lstStyle/>
          <a:p>
            <a:r>
              <a:rPr lang="en-US" dirty="0"/>
              <a:t>-Ann Richardson</a:t>
            </a:r>
          </a:p>
        </p:txBody>
      </p:sp>
    </p:spTree>
    <p:extLst>
      <p:ext uri="{BB962C8B-B14F-4D97-AF65-F5344CB8AC3E}">
        <p14:creationId xmlns:p14="http://schemas.microsoft.com/office/powerpoint/2010/main" val="344293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172D67-07BA-0031-06B3-517F8B5A9026}"/>
              </a:ext>
            </a:extLst>
          </p:cNvPr>
          <p:cNvSpPr>
            <a:spLocks noGrp="1"/>
          </p:cNvSpPr>
          <p:nvPr>
            <p:ph type="body" sz="quarter" idx="10"/>
          </p:nvPr>
        </p:nvSpPr>
        <p:spPr/>
        <p:txBody>
          <a:bodyPr/>
          <a:lstStyle/>
          <a:p>
            <a:r>
              <a:rPr lang="en-US" dirty="0"/>
              <a:t>Who Qualifies</a:t>
            </a:r>
          </a:p>
        </p:txBody>
      </p:sp>
      <p:sp>
        <p:nvSpPr>
          <p:cNvPr id="3" name="Text Placeholder 2">
            <a:extLst>
              <a:ext uri="{FF2B5EF4-FFF2-40B4-BE49-F238E27FC236}">
                <a16:creationId xmlns:a16="http://schemas.microsoft.com/office/drawing/2014/main" id="{4735080E-8E67-08F1-2DF9-9B833468E43A}"/>
              </a:ext>
            </a:extLst>
          </p:cNvPr>
          <p:cNvSpPr>
            <a:spLocks noGrp="1"/>
          </p:cNvSpPr>
          <p:nvPr>
            <p:ph type="body" sz="quarter" idx="11"/>
          </p:nvPr>
        </p:nvSpPr>
        <p:spPr/>
        <p:txBody>
          <a:bodyPr/>
          <a:lstStyle/>
          <a:p>
            <a:pPr eaLnBrk="1" hangingPunct="1">
              <a:lnSpc>
                <a:spcPct val="90000"/>
              </a:lnSpc>
            </a:pPr>
            <a:r>
              <a:rPr lang="en-US" altLang="en-US" sz="1800" dirty="0">
                <a:latin typeface="Arial" panose="020B0604020202020204" pitchFamily="34" charset="0"/>
                <a:cs typeface="Arial" panose="020B0604020202020204" pitchFamily="34" charset="0"/>
              </a:rPr>
              <a:t>Patient must have a terminal diagnosis </a:t>
            </a:r>
            <a:r>
              <a:rPr lang="en-US" altLang="en-US" sz="1800" dirty="0"/>
              <a:t>with</a:t>
            </a:r>
            <a:r>
              <a:rPr lang="en-US" altLang="en-US" sz="1800" dirty="0">
                <a:latin typeface="Arial" panose="020B0604020202020204" pitchFamily="34" charset="0"/>
                <a:cs typeface="Arial" panose="020B0604020202020204" pitchFamily="34" charset="0"/>
              </a:rPr>
              <a:t> a prognosis of 6 months or less certified by a physician</a:t>
            </a:r>
          </a:p>
          <a:p>
            <a:pPr eaLnBrk="1" hangingPunct="1">
              <a:lnSpc>
                <a:spcPct val="90000"/>
              </a:lnSpc>
            </a:pPr>
            <a:r>
              <a:rPr lang="en-US" altLang="en-US" sz="1800" dirty="0">
                <a:latin typeface="Arial" panose="020B0604020202020204" pitchFamily="34" charset="0"/>
                <a:cs typeface="Arial" panose="020B0604020202020204" pitchFamily="34" charset="0"/>
              </a:rPr>
              <a:t>Prognosis is based on the terminal illness’</a:t>
            </a:r>
            <a:r>
              <a:rPr lang="en-US" altLang="en-US" sz="1800" dirty="0"/>
              <a:t> typical course</a:t>
            </a:r>
          </a:p>
          <a:p>
            <a:pPr eaLnBrk="1" hangingPunct="1">
              <a:lnSpc>
                <a:spcPct val="90000"/>
              </a:lnSpc>
            </a:pPr>
            <a:r>
              <a:rPr lang="en-US" altLang="en-US" dirty="0"/>
              <a:t>Each terminal illness has specific eligibility requirements that they must meet</a:t>
            </a:r>
            <a:endParaRPr lang="en-US" altLang="en-US" sz="1800" dirty="0"/>
          </a:p>
          <a:p>
            <a:pPr eaLnBrk="1" hangingPunct="1">
              <a:lnSpc>
                <a:spcPct val="90000"/>
              </a:lnSpc>
            </a:pPr>
            <a:r>
              <a:rPr lang="en-US" altLang="en-US" sz="1800" dirty="0">
                <a:latin typeface="Arial" panose="020B0604020202020204" pitchFamily="34" charset="0"/>
                <a:cs typeface="Arial" panose="020B0604020202020204" pitchFamily="34" charset="0"/>
              </a:rPr>
              <a:t>Treatment goals are not curative but palliative </a:t>
            </a:r>
          </a:p>
          <a:p>
            <a:pPr eaLnBrk="1" hangingPunct="1">
              <a:lnSpc>
                <a:spcPct val="90000"/>
              </a:lnSpc>
            </a:pPr>
            <a:r>
              <a:rPr lang="en-US" altLang="en-US" sz="1800" dirty="0"/>
              <a:t>A hospice physician is willing to accept the patient</a:t>
            </a:r>
          </a:p>
          <a:p>
            <a:pPr eaLnBrk="1" hangingPunct="1">
              <a:lnSpc>
                <a:spcPct val="90000"/>
              </a:lnSpc>
            </a:pPr>
            <a:r>
              <a:rPr lang="en-US" altLang="en-US" sz="1800" dirty="0">
                <a:latin typeface="Arial" panose="020B0604020202020204" pitchFamily="34" charset="0"/>
                <a:cs typeface="Arial" panose="020B0604020202020204" pitchFamily="34" charset="0"/>
              </a:rPr>
              <a:t>Per CMS, a patient’s DNR status cannot be used as a criteria for eligibility</a:t>
            </a:r>
          </a:p>
          <a:p>
            <a:endParaRPr lang="en-US" dirty="0"/>
          </a:p>
        </p:txBody>
      </p:sp>
    </p:spTree>
    <p:extLst>
      <p:ext uri="{BB962C8B-B14F-4D97-AF65-F5344CB8AC3E}">
        <p14:creationId xmlns:p14="http://schemas.microsoft.com/office/powerpoint/2010/main" val="128253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C4D3F-106C-40E5-E682-DDC5E21E2DB7}"/>
              </a:ext>
            </a:extLst>
          </p:cNvPr>
          <p:cNvSpPr>
            <a:spLocks noGrp="1"/>
          </p:cNvSpPr>
          <p:nvPr>
            <p:ph type="body" sz="quarter" idx="10"/>
          </p:nvPr>
        </p:nvSpPr>
        <p:spPr/>
        <p:txBody>
          <a:bodyPr>
            <a:normAutofit fontScale="62500" lnSpcReduction="20000"/>
          </a:bodyPr>
          <a:lstStyle/>
          <a:p>
            <a:r>
              <a:rPr lang="en-US" dirty="0"/>
              <a:t>Top Reasons EMS is Called for Hospice Patients</a:t>
            </a:r>
          </a:p>
        </p:txBody>
      </p:sp>
      <p:sp>
        <p:nvSpPr>
          <p:cNvPr id="3" name="Text Placeholder 2">
            <a:extLst>
              <a:ext uri="{FF2B5EF4-FFF2-40B4-BE49-F238E27FC236}">
                <a16:creationId xmlns:a16="http://schemas.microsoft.com/office/drawing/2014/main" id="{BBA6FF49-B6C2-86B3-EFA9-E096A2437B39}"/>
              </a:ext>
            </a:extLst>
          </p:cNvPr>
          <p:cNvSpPr>
            <a:spLocks noGrp="1"/>
          </p:cNvSpPr>
          <p:nvPr>
            <p:ph type="body" sz="quarter" idx="11"/>
          </p:nvPr>
        </p:nvSpPr>
        <p:spPr/>
        <p:txBody>
          <a:bodyPr/>
          <a:lstStyle/>
          <a:p>
            <a:r>
              <a:rPr lang="en-US" dirty="0"/>
              <a:t>Falls</a:t>
            </a:r>
          </a:p>
          <a:p>
            <a:r>
              <a:rPr lang="en-US" dirty="0"/>
              <a:t>Agitation and Anxiety</a:t>
            </a:r>
          </a:p>
          <a:p>
            <a:r>
              <a:rPr lang="en-US" dirty="0"/>
              <a:t>Sudden change in condition</a:t>
            </a:r>
          </a:p>
          <a:p>
            <a:r>
              <a:rPr lang="en-US" dirty="0"/>
              <a:t>Uncontrolled Pain</a:t>
            </a:r>
          </a:p>
          <a:p>
            <a:r>
              <a:rPr lang="en-US" dirty="0"/>
              <a:t>Dyspnea</a:t>
            </a:r>
          </a:p>
          <a:p>
            <a:r>
              <a:rPr lang="en-US" dirty="0"/>
              <a:t>Chest Pain</a:t>
            </a:r>
          </a:p>
          <a:p>
            <a:r>
              <a:rPr lang="en-US" dirty="0"/>
              <a:t>Fear </a:t>
            </a:r>
          </a:p>
          <a:p>
            <a:pPr marL="0" indent="0">
              <a:buNone/>
            </a:pPr>
            <a:endParaRPr lang="en-US" dirty="0"/>
          </a:p>
          <a:p>
            <a:endParaRPr lang="en-US" dirty="0"/>
          </a:p>
        </p:txBody>
      </p:sp>
    </p:spTree>
    <p:extLst>
      <p:ext uri="{BB962C8B-B14F-4D97-AF65-F5344CB8AC3E}">
        <p14:creationId xmlns:p14="http://schemas.microsoft.com/office/powerpoint/2010/main" val="152702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B9879-5A94-3043-E03A-5AB5A2466076}"/>
              </a:ext>
            </a:extLst>
          </p:cNvPr>
          <p:cNvSpPr>
            <a:spLocks noGrp="1"/>
          </p:cNvSpPr>
          <p:nvPr>
            <p:ph type="body" sz="quarter" idx="10"/>
          </p:nvPr>
        </p:nvSpPr>
        <p:spPr/>
        <p:txBody>
          <a:bodyPr>
            <a:normAutofit fontScale="55000" lnSpcReduction="20000"/>
          </a:bodyPr>
          <a:lstStyle/>
          <a:p>
            <a:r>
              <a:rPr lang="en-US" dirty="0"/>
              <a:t>What to do if EMS gets called and it’s a hospice patient?</a:t>
            </a:r>
          </a:p>
        </p:txBody>
      </p:sp>
      <p:sp>
        <p:nvSpPr>
          <p:cNvPr id="3" name="Text Placeholder 2">
            <a:extLst>
              <a:ext uri="{FF2B5EF4-FFF2-40B4-BE49-F238E27FC236}">
                <a16:creationId xmlns:a16="http://schemas.microsoft.com/office/drawing/2014/main" id="{3386EB24-E7FE-8E51-4D42-2B8D4E0ED42C}"/>
              </a:ext>
            </a:extLst>
          </p:cNvPr>
          <p:cNvSpPr>
            <a:spLocks noGrp="1"/>
          </p:cNvSpPr>
          <p:nvPr>
            <p:ph type="body" sz="quarter" idx="11"/>
          </p:nvPr>
        </p:nvSpPr>
        <p:spPr/>
        <p:txBody>
          <a:bodyPr/>
          <a:lstStyle/>
          <a:p>
            <a:r>
              <a:rPr lang="en-US" dirty="0"/>
              <a:t>Ask if the patient is on Centra hospice</a:t>
            </a:r>
          </a:p>
          <a:p>
            <a:r>
              <a:rPr lang="en-US" dirty="0"/>
              <a:t>Has hospice been notified?</a:t>
            </a:r>
          </a:p>
          <a:p>
            <a:r>
              <a:rPr lang="en-US" dirty="0"/>
              <a:t>Call hospice first (434-200-3204)</a:t>
            </a:r>
          </a:p>
          <a:p>
            <a:r>
              <a:rPr lang="en-US" dirty="0"/>
              <a:t>Options</a:t>
            </a:r>
          </a:p>
          <a:p>
            <a:pPr lvl="1"/>
            <a:r>
              <a:rPr lang="en-US" dirty="0">
                <a:solidFill>
                  <a:srgbClr val="313258"/>
                </a:solidFill>
              </a:rPr>
              <a:t>Comfort kit (morphine/hydromorphone, olanzapine, lorazepam, glycopyrrolate, Dulcolax suppository)</a:t>
            </a:r>
          </a:p>
          <a:p>
            <a:pPr lvl="1"/>
            <a:r>
              <a:rPr lang="en-US" dirty="0">
                <a:solidFill>
                  <a:srgbClr val="313258"/>
                </a:solidFill>
              </a:rPr>
              <a:t>Symptom control from home</a:t>
            </a:r>
          </a:p>
          <a:p>
            <a:r>
              <a:rPr lang="en-US" dirty="0"/>
              <a:t>If patient still wants aggressive care, then EMT can transport to the ER</a:t>
            </a:r>
          </a:p>
          <a:p>
            <a:r>
              <a:rPr lang="en-US" dirty="0"/>
              <a:t>Goals of care discussions will need to continue in the hospital</a:t>
            </a:r>
          </a:p>
        </p:txBody>
      </p:sp>
    </p:spTree>
    <p:extLst>
      <p:ext uri="{BB962C8B-B14F-4D97-AF65-F5344CB8AC3E}">
        <p14:creationId xmlns:p14="http://schemas.microsoft.com/office/powerpoint/2010/main" val="90273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DD59D-7B01-A6EB-90B9-8A7637D9B62F}"/>
              </a:ext>
            </a:extLst>
          </p:cNvPr>
          <p:cNvSpPr>
            <a:spLocks noGrp="1"/>
          </p:cNvSpPr>
          <p:nvPr>
            <p:ph type="body" sz="quarter" idx="10"/>
          </p:nvPr>
        </p:nvSpPr>
        <p:spPr/>
        <p:txBody>
          <a:bodyPr>
            <a:normAutofit fontScale="55000" lnSpcReduction="20000"/>
          </a:bodyPr>
          <a:lstStyle/>
          <a:p>
            <a:r>
              <a:rPr lang="en-US" dirty="0"/>
              <a:t>What to do if EMS gets called and it’s a hospice patient?</a:t>
            </a:r>
          </a:p>
        </p:txBody>
      </p:sp>
      <p:sp>
        <p:nvSpPr>
          <p:cNvPr id="3" name="Text Placeholder 2">
            <a:extLst>
              <a:ext uri="{FF2B5EF4-FFF2-40B4-BE49-F238E27FC236}">
                <a16:creationId xmlns:a16="http://schemas.microsoft.com/office/drawing/2014/main" id="{26C0D1F0-91EB-BD24-5FA4-5ACC0348B708}"/>
              </a:ext>
            </a:extLst>
          </p:cNvPr>
          <p:cNvSpPr>
            <a:spLocks noGrp="1"/>
          </p:cNvSpPr>
          <p:nvPr>
            <p:ph type="body" sz="quarter" idx="11"/>
          </p:nvPr>
        </p:nvSpPr>
        <p:spPr/>
        <p:txBody>
          <a:bodyPr/>
          <a:lstStyle/>
          <a:p>
            <a:r>
              <a:rPr lang="en-US" dirty="0"/>
              <a:t>If patient continues with aggressive care, they need to revoke hospice services</a:t>
            </a:r>
          </a:p>
          <a:p>
            <a:r>
              <a:rPr lang="en-US" dirty="0"/>
              <a:t>NPs, nurses, social workers, chaplains all round in the hospitals </a:t>
            </a:r>
          </a:p>
          <a:p>
            <a:r>
              <a:rPr lang="en-US" dirty="0"/>
              <a:t>Patient and Family are educated to call Hospice FIRST for all situations</a:t>
            </a:r>
          </a:p>
          <a:p>
            <a:r>
              <a:rPr lang="en-US" dirty="0"/>
              <a:t>The DNR and/or POLST Document should be on the refrigerator</a:t>
            </a:r>
          </a:p>
          <a:p>
            <a:endParaRPr lang="en-US" dirty="0"/>
          </a:p>
          <a:p>
            <a:endParaRPr lang="en-US" dirty="0"/>
          </a:p>
        </p:txBody>
      </p:sp>
    </p:spTree>
    <p:extLst>
      <p:ext uri="{BB962C8B-B14F-4D97-AF65-F5344CB8AC3E}">
        <p14:creationId xmlns:p14="http://schemas.microsoft.com/office/powerpoint/2010/main" val="224040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ACAFF-3360-E739-A4C9-B364A967C258}"/>
              </a:ext>
            </a:extLst>
          </p:cNvPr>
          <p:cNvSpPr>
            <a:spLocks noGrp="1"/>
          </p:cNvSpPr>
          <p:nvPr>
            <p:ph type="body" sz="quarter" idx="10"/>
          </p:nvPr>
        </p:nvSpPr>
        <p:spPr/>
        <p:txBody>
          <a:bodyPr>
            <a:normAutofit fontScale="77500" lnSpcReduction="20000"/>
          </a:bodyPr>
          <a:lstStyle/>
          <a:p>
            <a:r>
              <a:rPr lang="en-US" dirty="0"/>
              <a:t>How can we best serve our patients together?</a:t>
            </a:r>
          </a:p>
        </p:txBody>
      </p:sp>
      <p:sp>
        <p:nvSpPr>
          <p:cNvPr id="3" name="Text Placeholder 2">
            <a:extLst>
              <a:ext uri="{FF2B5EF4-FFF2-40B4-BE49-F238E27FC236}">
                <a16:creationId xmlns:a16="http://schemas.microsoft.com/office/drawing/2014/main" id="{8BEEA52B-06BA-DD1F-6EB9-DB750BFA28C6}"/>
              </a:ext>
            </a:extLst>
          </p:cNvPr>
          <p:cNvSpPr>
            <a:spLocks noGrp="1"/>
          </p:cNvSpPr>
          <p:nvPr>
            <p:ph type="body" sz="quarter" idx="11"/>
          </p:nvPr>
        </p:nvSpPr>
        <p:spPr/>
        <p:txBody>
          <a:bodyPr/>
          <a:lstStyle/>
          <a:p>
            <a:r>
              <a:rPr lang="en-US" dirty="0"/>
              <a:t>Communication</a:t>
            </a:r>
          </a:p>
          <a:p>
            <a:r>
              <a:rPr lang="en-US" dirty="0"/>
              <a:t>We must both work together to meet the needs of the patient</a:t>
            </a:r>
          </a:p>
          <a:p>
            <a:r>
              <a:rPr lang="en-US" dirty="0"/>
              <a:t>What if their needs wishes change? </a:t>
            </a:r>
          </a:p>
          <a:p>
            <a:r>
              <a:rPr lang="en-US" dirty="0"/>
              <a:t>Let hospice know immediately that the patient wishes to go to the ER</a:t>
            </a:r>
          </a:p>
          <a:p>
            <a:r>
              <a:rPr lang="en-US" dirty="0"/>
              <a:t>It is the patient’s right to change their wishes however we need to know why their wishes have suddenly change</a:t>
            </a:r>
          </a:p>
          <a:p>
            <a:r>
              <a:rPr lang="en-US" dirty="0"/>
              <a:t>It is okay to transport to the ER, but most symptoms can be managed at home providing the patient still wants non-aggressive care</a:t>
            </a:r>
          </a:p>
          <a:p>
            <a:endParaRPr lang="en-US" dirty="0"/>
          </a:p>
        </p:txBody>
      </p:sp>
    </p:spTree>
    <p:extLst>
      <p:ext uri="{BB962C8B-B14F-4D97-AF65-F5344CB8AC3E}">
        <p14:creationId xmlns:p14="http://schemas.microsoft.com/office/powerpoint/2010/main" val="96830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4E1BF-5852-7EBB-3D56-6731FBA2EF14}"/>
              </a:ext>
            </a:extLst>
          </p:cNvPr>
          <p:cNvSpPr>
            <a:spLocks noGrp="1"/>
          </p:cNvSpPr>
          <p:nvPr>
            <p:ph type="body" sz="quarter" idx="10"/>
          </p:nvPr>
        </p:nvSpPr>
        <p:spPr/>
        <p:txBody>
          <a:bodyPr/>
          <a:lstStyle/>
          <a:p>
            <a:r>
              <a:rPr lang="en-US" dirty="0"/>
              <a:t>Key Points	</a:t>
            </a:r>
          </a:p>
        </p:txBody>
      </p:sp>
      <p:sp>
        <p:nvSpPr>
          <p:cNvPr id="3" name="Text Placeholder 2">
            <a:extLst>
              <a:ext uri="{FF2B5EF4-FFF2-40B4-BE49-F238E27FC236}">
                <a16:creationId xmlns:a16="http://schemas.microsoft.com/office/drawing/2014/main" id="{89D166E9-A76E-7285-BF8D-D3AE6DF8E451}"/>
              </a:ext>
            </a:extLst>
          </p:cNvPr>
          <p:cNvSpPr>
            <a:spLocks noGrp="1"/>
          </p:cNvSpPr>
          <p:nvPr>
            <p:ph type="body" sz="quarter" idx="11"/>
          </p:nvPr>
        </p:nvSpPr>
        <p:spPr/>
        <p:txBody>
          <a:bodyPr/>
          <a:lstStyle/>
          <a:p>
            <a:r>
              <a:rPr lang="en-US" dirty="0"/>
              <a:t>Hospice is end-of-life care for those with a prognosis of six months or less to live and have a terminal diagnosis where there are no more curable options</a:t>
            </a:r>
          </a:p>
          <a:p>
            <a:r>
              <a:rPr lang="en-US" dirty="0"/>
              <a:t>Hospice philosophy focuses on symptom management, quality of life, and comfort</a:t>
            </a:r>
          </a:p>
          <a:p>
            <a:r>
              <a:rPr lang="en-US" dirty="0"/>
              <a:t>When EMS is called for a patient, please notify Centra hospice if we have not already been notified</a:t>
            </a:r>
          </a:p>
          <a:p>
            <a:r>
              <a:rPr lang="en-US" dirty="0"/>
              <a:t>Goals of care discussions are important so that we all understand and respect the patient’s wishes and beliefs</a:t>
            </a:r>
          </a:p>
          <a:p>
            <a:r>
              <a:rPr lang="en-US" dirty="0"/>
              <a:t>EMS and hospice can work together to serve our patients well</a:t>
            </a:r>
          </a:p>
          <a:p>
            <a:r>
              <a:rPr lang="en-US" dirty="0"/>
              <a:t>Hospice has a nurse and provider on call 24/7 that are ready to assist with needs</a:t>
            </a:r>
          </a:p>
          <a:p>
            <a:r>
              <a:rPr lang="en-US" dirty="0"/>
              <a:t>When in doubt, call us! 434-200-3204</a:t>
            </a:r>
          </a:p>
          <a:p>
            <a:endParaRPr lang="en-US" dirty="0"/>
          </a:p>
        </p:txBody>
      </p:sp>
    </p:spTree>
    <p:extLst>
      <p:ext uri="{BB962C8B-B14F-4D97-AF65-F5344CB8AC3E}">
        <p14:creationId xmlns:p14="http://schemas.microsoft.com/office/powerpoint/2010/main" val="322682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47DD8-A2B9-5E02-C43D-44CED44E1855}"/>
              </a:ext>
            </a:extLst>
          </p:cNvPr>
          <p:cNvSpPr>
            <a:spLocks noGrp="1"/>
          </p:cNvSpPr>
          <p:nvPr>
            <p:ph type="body" sz="quarter" idx="10"/>
          </p:nvPr>
        </p:nvSpPr>
        <p:spPr/>
        <p:txBody>
          <a:bodyPr/>
          <a:lstStyle/>
          <a:p>
            <a:r>
              <a:rPr lang="en-US" dirty="0"/>
              <a:t>Creating Joy</a:t>
            </a:r>
          </a:p>
        </p:txBody>
      </p:sp>
      <p:pic>
        <p:nvPicPr>
          <p:cNvPr id="6" name="Picture 5">
            <a:extLst>
              <a:ext uri="{FF2B5EF4-FFF2-40B4-BE49-F238E27FC236}">
                <a16:creationId xmlns:a16="http://schemas.microsoft.com/office/drawing/2014/main" id="{575B0ED9-ED0A-D629-DF6E-4B21BBCF9635}"/>
              </a:ext>
            </a:extLst>
          </p:cNvPr>
          <p:cNvPicPr>
            <a:picLocks noChangeAspect="1"/>
          </p:cNvPicPr>
          <p:nvPr/>
        </p:nvPicPr>
        <p:blipFill>
          <a:blip r:embed="rId2"/>
          <a:stretch>
            <a:fillRect/>
          </a:stretch>
        </p:blipFill>
        <p:spPr>
          <a:xfrm>
            <a:off x="4613571" y="1754334"/>
            <a:ext cx="2816596" cy="1889924"/>
          </a:xfrm>
          <a:prstGeom prst="rect">
            <a:avLst/>
          </a:prstGeom>
        </p:spPr>
      </p:pic>
      <p:pic>
        <p:nvPicPr>
          <p:cNvPr id="4" name="Picture 2">
            <a:extLst>
              <a:ext uri="{FF2B5EF4-FFF2-40B4-BE49-F238E27FC236}">
                <a16:creationId xmlns:a16="http://schemas.microsoft.com/office/drawing/2014/main" id="{B1EEA769-757B-A0F7-C4FA-B4B4595F4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96" y="1727661"/>
            <a:ext cx="3105290" cy="41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11A9A7C-8EF3-3F50-3823-6519D9FB4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454" y="2198108"/>
            <a:ext cx="2762680" cy="3309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4E52687-75B3-6893-289E-406E1A13C647}"/>
              </a:ext>
            </a:extLst>
          </p:cNvPr>
          <p:cNvPicPr>
            <a:picLocks noChangeAspect="1"/>
          </p:cNvPicPr>
          <p:nvPr/>
        </p:nvPicPr>
        <p:blipFill>
          <a:blip r:embed="rId5"/>
          <a:stretch>
            <a:fillRect/>
          </a:stretch>
        </p:blipFill>
        <p:spPr>
          <a:xfrm>
            <a:off x="4711236" y="4001418"/>
            <a:ext cx="2515333" cy="1820916"/>
          </a:xfrm>
          <a:prstGeom prst="rect">
            <a:avLst/>
          </a:prstGeom>
        </p:spPr>
      </p:pic>
    </p:spTree>
    <p:extLst>
      <p:ext uri="{BB962C8B-B14F-4D97-AF65-F5344CB8AC3E}">
        <p14:creationId xmlns:p14="http://schemas.microsoft.com/office/powerpoint/2010/main" val="388098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D98E0-8211-FFC4-4F25-6E1B897F6F34}"/>
              </a:ext>
            </a:extLst>
          </p:cNvPr>
          <p:cNvSpPr>
            <a:spLocks noGrp="1"/>
          </p:cNvSpPr>
          <p:nvPr>
            <p:ph type="body" sz="quarter" idx="10"/>
          </p:nvPr>
        </p:nvSpPr>
        <p:spPr/>
        <p:txBody>
          <a:bodyPr/>
          <a:lstStyle/>
          <a:p>
            <a:r>
              <a:rPr lang="en-US" dirty="0"/>
              <a:t>Creating Joy</a:t>
            </a:r>
          </a:p>
        </p:txBody>
      </p:sp>
      <p:pic>
        <p:nvPicPr>
          <p:cNvPr id="4" name="Picture 6" descr="Image">
            <a:extLst>
              <a:ext uri="{FF2B5EF4-FFF2-40B4-BE49-F238E27FC236}">
                <a16:creationId xmlns:a16="http://schemas.microsoft.com/office/drawing/2014/main" id="{3AB0E054-78F2-FC2E-2E74-510CF0B696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9" r="2513" b="-3"/>
          <a:stretch/>
        </p:blipFill>
        <p:spPr bwMode="auto">
          <a:xfrm>
            <a:off x="2107335" y="1923940"/>
            <a:ext cx="3793268" cy="39651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extLst>
              <a:ext uri="{FF2B5EF4-FFF2-40B4-BE49-F238E27FC236}">
                <a16:creationId xmlns:a16="http://schemas.microsoft.com/office/drawing/2014/main" id="{9D7A1A21-DF7D-F98D-21F6-44020490BC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65" r="10579" b="-3"/>
          <a:stretch/>
        </p:blipFill>
        <p:spPr bwMode="auto">
          <a:xfrm>
            <a:off x="6863729" y="1911787"/>
            <a:ext cx="3799007" cy="396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6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3D742D-6EF1-773D-5834-E80A0F4673DF}"/>
              </a:ext>
            </a:extLst>
          </p:cNvPr>
          <p:cNvSpPr>
            <a:spLocks noGrp="1"/>
          </p:cNvSpPr>
          <p:nvPr>
            <p:ph type="body" sz="quarter" idx="10" hasCustomPrompt="1"/>
          </p:nvPr>
        </p:nvSpPr>
        <p:spPr>
          <a:xfrm>
            <a:off x="1965715" y="1089456"/>
            <a:ext cx="8260571" cy="3059084"/>
          </a:xfrm>
          <a:prstGeom prst="rect">
            <a:avLst/>
          </a:prstGeom>
        </p:spPr>
        <p:txBody>
          <a:bodyPr anchor="ctr">
            <a:normAutofit/>
          </a:bodyPr>
          <a:lstStyle>
            <a:lvl1pPr marL="0" indent="0" algn="ctr">
              <a:buNone/>
              <a:defRPr sz="6600" b="1" i="0">
                <a:solidFill>
                  <a:schemeClr val="bg1"/>
                </a:solidFill>
                <a:latin typeface="Arial" panose="020B0604020202020204" pitchFamily="34" charset="0"/>
                <a:cs typeface="Arial" panose="020B0604020202020204" pitchFamily="34" charset="0"/>
              </a:defRPr>
            </a:lvl1pPr>
          </a:lstStyle>
          <a:p>
            <a:pPr lvl="0"/>
            <a:r>
              <a:rPr lang="en-US" sz="5400" dirty="0"/>
              <a:t>You matter because you are you, and you matter to the end of your life</a:t>
            </a:r>
          </a:p>
        </p:txBody>
      </p:sp>
      <p:sp>
        <p:nvSpPr>
          <p:cNvPr id="5" name="Text Placeholder 10">
            <a:extLst>
              <a:ext uri="{FF2B5EF4-FFF2-40B4-BE49-F238E27FC236}">
                <a16:creationId xmlns:a16="http://schemas.microsoft.com/office/drawing/2014/main" id="{C18FB36E-8BF0-ED4C-4B56-89D935D828A9}"/>
              </a:ext>
            </a:extLst>
          </p:cNvPr>
          <p:cNvSpPr>
            <a:spLocks noGrp="1"/>
          </p:cNvSpPr>
          <p:nvPr>
            <p:ph type="body" sz="quarter" idx="11" hasCustomPrompt="1"/>
          </p:nvPr>
        </p:nvSpPr>
        <p:spPr>
          <a:xfrm>
            <a:off x="1469217" y="4148540"/>
            <a:ext cx="9253566" cy="1413164"/>
          </a:xfrm>
          <a:prstGeom prst="rect">
            <a:avLst/>
          </a:prstGeom>
        </p:spPr>
        <p:txBody>
          <a:bodyPr anchor="ctr">
            <a:normAutofit/>
          </a:bodyPr>
          <a:lstStyle>
            <a:lvl1pPr marL="0" indent="0" algn="ctr">
              <a:buNone/>
              <a:defRPr sz="4400" b="0" i="0" baseline="0">
                <a:solidFill>
                  <a:schemeClr val="bg1"/>
                </a:solidFill>
                <a:latin typeface="+mn-lt"/>
                <a:cs typeface="Arial" panose="020B0604020202020204" pitchFamily="34" charset="0"/>
              </a:defRPr>
            </a:lvl1pPr>
          </a:lstStyle>
          <a:p>
            <a:pPr lvl="0"/>
            <a:r>
              <a:rPr lang="en-US" sz="2800" dirty="0">
                <a:latin typeface="Arial" panose="020B0604020202020204" pitchFamily="34" charset="0"/>
              </a:rPr>
              <a:t>- Dame Cicely Saunders</a:t>
            </a:r>
          </a:p>
        </p:txBody>
      </p:sp>
    </p:spTree>
    <p:extLst>
      <p:ext uri="{BB962C8B-B14F-4D97-AF65-F5344CB8AC3E}">
        <p14:creationId xmlns:p14="http://schemas.microsoft.com/office/powerpoint/2010/main" val="17981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3B2C3-1B28-75DE-354C-C49CAB39A2C4}"/>
              </a:ext>
            </a:extLst>
          </p:cNvPr>
          <p:cNvSpPr>
            <a:spLocks noGrp="1"/>
          </p:cNvSpPr>
          <p:nvPr>
            <p:ph type="body" sz="quarter" idx="10"/>
          </p:nvPr>
        </p:nvSpPr>
        <p:spPr/>
        <p:txBody>
          <a:bodyPr/>
          <a:lstStyle/>
          <a:p>
            <a:r>
              <a:rPr lang="en-US" dirty="0"/>
              <a:t>Questions?</a:t>
            </a:r>
          </a:p>
          <a:p>
            <a:endParaRPr lang="en-US" dirty="0"/>
          </a:p>
          <a:p>
            <a:endParaRPr lang="en-US" dirty="0"/>
          </a:p>
        </p:txBody>
      </p:sp>
      <p:pic>
        <p:nvPicPr>
          <p:cNvPr id="5" name="Picture 4" descr="Infinite question marks in 3D rendering">
            <a:extLst>
              <a:ext uri="{FF2B5EF4-FFF2-40B4-BE49-F238E27FC236}">
                <a16:creationId xmlns:a16="http://schemas.microsoft.com/office/drawing/2014/main" id="{C6179BCF-7658-0B93-1A33-6288CEA09F99}"/>
              </a:ext>
            </a:extLst>
          </p:cNvPr>
          <p:cNvPicPr>
            <a:picLocks noChangeAspect="1"/>
          </p:cNvPicPr>
          <p:nvPr/>
        </p:nvPicPr>
        <p:blipFill>
          <a:blip r:embed="rId2"/>
          <a:stretch>
            <a:fillRect/>
          </a:stretch>
        </p:blipFill>
        <p:spPr>
          <a:xfrm>
            <a:off x="2144110" y="2118710"/>
            <a:ext cx="7535918" cy="3683000"/>
          </a:xfrm>
          <a:prstGeom prst="rect">
            <a:avLst/>
          </a:prstGeom>
        </p:spPr>
      </p:pic>
    </p:spTree>
    <p:extLst>
      <p:ext uri="{BB962C8B-B14F-4D97-AF65-F5344CB8AC3E}">
        <p14:creationId xmlns:p14="http://schemas.microsoft.com/office/powerpoint/2010/main" val="170544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A0277-5F66-9D91-128F-D7BCC88B16FF}"/>
              </a:ext>
            </a:extLst>
          </p:cNvPr>
          <p:cNvSpPr>
            <a:spLocks noGrp="1"/>
          </p:cNvSpPr>
          <p:nvPr>
            <p:ph type="body" sz="quarter" idx="10"/>
          </p:nvPr>
        </p:nvSpPr>
        <p:spPr/>
        <p:txBody>
          <a:bodyPr/>
          <a:lstStyle/>
          <a:p>
            <a:r>
              <a:rPr lang="en-US" dirty="0"/>
              <a:t>Objectives</a:t>
            </a:r>
          </a:p>
        </p:txBody>
      </p:sp>
      <p:sp>
        <p:nvSpPr>
          <p:cNvPr id="3" name="Text Placeholder 2">
            <a:extLst>
              <a:ext uri="{FF2B5EF4-FFF2-40B4-BE49-F238E27FC236}">
                <a16:creationId xmlns:a16="http://schemas.microsoft.com/office/drawing/2014/main" id="{0DE016DD-1FB6-229C-148B-C28AA401090B}"/>
              </a:ext>
            </a:extLst>
          </p:cNvPr>
          <p:cNvSpPr>
            <a:spLocks noGrp="1"/>
          </p:cNvSpPr>
          <p:nvPr>
            <p:ph type="body" sz="quarter" idx="11"/>
          </p:nvPr>
        </p:nvSpPr>
        <p:spPr/>
        <p:txBody>
          <a:bodyPr/>
          <a:lstStyle/>
          <a:p>
            <a:r>
              <a:rPr lang="en-US" dirty="0"/>
              <a:t>Describe hospice care philosophy for patients across the lifespan and health settings</a:t>
            </a:r>
          </a:p>
          <a:p>
            <a:r>
              <a:rPr lang="en-US" dirty="0"/>
              <a:t>Understand what hospice care means for patients and their families</a:t>
            </a:r>
          </a:p>
          <a:p>
            <a:r>
              <a:rPr lang="en-US" dirty="0"/>
              <a:t>Identify who qualifies for hospice care</a:t>
            </a:r>
          </a:p>
          <a:p>
            <a:r>
              <a:rPr lang="en-US" dirty="0"/>
              <a:t>Identify action to take when EMS is called on a hospice patient</a:t>
            </a:r>
          </a:p>
          <a:p>
            <a:r>
              <a:rPr lang="en-US" dirty="0"/>
              <a:t>Understand how hospice and EMS can best serve our patients together </a:t>
            </a:r>
          </a:p>
          <a:p>
            <a:endParaRPr lang="en-US" dirty="0"/>
          </a:p>
        </p:txBody>
      </p:sp>
    </p:spTree>
    <p:extLst>
      <p:ext uri="{BB962C8B-B14F-4D97-AF65-F5344CB8AC3E}">
        <p14:creationId xmlns:p14="http://schemas.microsoft.com/office/powerpoint/2010/main" val="95622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43E828-32A3-90BB-A176-5743E23A8F4A}"/>
              </a:ext>
            </a:extLst>
          </p:cNvPr>
          <p:cNvSpPr>
            <a:spLocks noGrp="1"/>
          </p:cNvSpPr>
          <p:nvPr>
            <p:ph type="body" sz="quarter" idx="10"/>
          </p:nvPr>
        </p:nvSpPr>
        <p:spPr/>
        <p:txBody>
          <a:bodyPr/>
          <a:lstStyle/>
          <a:p>
            <a:r>
              <a:rPr lang="en-US" dirty="0"/>
              <a:t>References</a:t>
            </a:r>
          </a:p>
        </p:txBody>
      </p:sp>
      <p:sp>
        <p:nvSpPr>
          <p:cNvPr id="3" name="Text Placeholder 2">
            <a:extLst>
              <a:ext uri="{FF2B5EF4-FFF2-40B4-BE49-F238E27FC236}">
                <a16:creationId xmlns:a16="http://schemas.microsoft.com/office/drawing/2014/main" id="{59F1B6D7-C115-A42A-4291-A0C3F2E9D5E6}"/>
              </a:ext>
            </a:extLst>
          </p:cNvPr>
          <p:cNvSpPr>
            <a:spLocks noGrp="1"/>
          </p:cNvSpPr>
          <p:nvPr>
            <p:ph type="body" sz="quarter" idx="11"/>
          </p:nvPr>
        </p:nvSpPr>
        <p:spPr/>
        <p:txBody>
          <a:bodyPr/>
          <a:lstStyle/>
          <a:p>
            <a:r>
              <a:rPr lang="en-US" dirty="0"/>
              <a:t>Ahmad, F., &amp; Anderson, R.N. (2021). The leading causes of death in the US for 2020. </a:t>
            </a:r>
            <a:r>
              <a:rPr lang="en-US" i="1" dirty="0"/>
              <a:t>JAMA, 325</a:t>
            </a:r>
            <a:r>
              <a:rPr lang="en-US" dirty="0"/>
              <a:t>(18), 1829. </a:t>
            </a:r>
            <a:r>
              <a:rPr lang="en-US" dirty="0">
                <a:hlinkClick r:id="rId2"/>
              </a:rPr>
              <a:t>https://doi.org/10.1001/jama.2021.5469</a:t>
            </a:r>
            <a:endParaRPr lang="en-US" dirty="0"/>
          </a:p>
          <a:p>
            <a:r>
              <a:rPr lang="en-US" i="1" dirty="0" err="1"/>
              <a:t>FastFacts</a:t>
            </a:r>
            <a:r>
              <a:rPr lang="en-US" i="1" dirty="0"/>
              <a:t>. </a:t>
            </a:r>
            <a:r>
              <a:rPr lang="en-US" dirty="0"/>
              <a:t>(n.d.). Hospice Care. </a:t>
            </a:r>
            <a:r>
              <a:rPr lang="en-US" dirty="0">
                <a:hlinkClick r:id="rId3"/>
              </a:rPr>
              <a:t>https://www.cdc.gov/nchs/fastats/hospicecare.htm</a:t>
            </a:r>
            <a:endParaRPr lang="en-US" dirty="0"/>
          </a:p>
          <a:p>
            <a:r>
              <a:rPr lang="en-US" dirty="0" err="1"/>
              <a:t>Ft,F</a:t>
            </a:r>
            <a:r>
              <a:rPr lang="en-US" dirty="0"/>
              <a:t>. (2015) Dying in America. In </a:t>
            </a:r>
            <a:r>
              <a:rPr lang="en-US" i="1" dirty="0"/>
              <a:t>National Academies Press eBooks. </a:t>
            </a:r>
            <a:r>
              <a:rPr lang="en-US" dirty="0">
                <a:hlinkClick r:id="rId4"/>
              </a:rPr>
              <a:t>http://doi.org/10.17226/18748</a:t>
            </a:r>
            <a:endParaRPr lang="en-US" dirty="0"/>
          </a:p>
          <a:p>
            <a:r>
              <a:rPr lang="en-US" dirty="0"/>
              <a:t>National Center for Chronic Disease Prevention and Health Promotion (NCCDPHP). (2021). </a:t>
            </a:r>
            <a:r>
              <a:rPr lang="en-US" i="1" dirty="0"/>
              <a:t>Chronic diseases in America quick facts. </a:t>
            </a:r>
            <a:r>
              <a:rPr lang="en-US" dirty="0"/>
              <a:t>Accessed April 1, 2024 from: </a:t>
            </a:r>
            <a:r>
              <a:rPr lang="en-US" dirty="0">
                <a:hlinkClick r:id="rId5"/>
              </a:rPr>
              <a:t>https://www.cdc.gov/chronicdisease/resources/infographic/chronic-disease.htm</a:t>
            </a:r>
            <a:endParaRPr lang="en-US" dirty="0"/>
          </a:p>
          <a:p>
            <a:endParaRPr lang="en-US" dirty="0"/>
          </a:p>
        </p:txBody>
      </p:sp>
    </p:spTree>
    <p:extLst>
      <p:ext uri="{BB962C8B-B14F-4D97-AF65-F5344CB8AC3E}">
        <p14:creationId xmlns:p14="http://schemas.microsoft.com/office/powerpoint/2010/main" val="276305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FAB2E4-AD6A-60E7-D44B-876D650DF212}"/>
              </a:ext>
            </a:extLst>
          </p:cNvPr>
          <p:cNvSpPr>
            <a:spLocks noGrp="1"/>
          </p:cNvSpPr>
          <p:nvPr>
            <p:ph type="body" sz="quarter" idx="10"/>
          </p:nvPr>
        </p:nvSpPr>
        <p:spPr/>
        <p:txBody>
          <a:bodyPr/>
          <a:lstStyle/>
          <a:p>
            <a:r>
              <a:rPr lang="en-US" dirty="0"/>
              <a:t>Hospice History </a:t>
            </a:r>
          </a:p>
        </p:txBody>
      </p:sp>
      <p:sp>
        <p:nvSpPr>
          <p:cNvPr id="3" name="Text Placeholder 2">
            <a:extLst>
              <a:ext uri="{FF2B5EF4-FFF2-40B4-BE49-F238E27FC236}">
                <a16:creationId xmlns:a16="http://schemas.microsoft.com/office/drawing/2014/main" id="{51459AFA-2B4A-ADB6-5F14-87A1A9E7E0D8}"/>
              </a:ext>
            </a:extLst>
          </p:cNvPr>
          <p:cNvSpPr>
            <a:spLocks noGrp="1"/>
          </p:cNvSpPr>
          <p:nvPr>
            <p:ph type="body" sz="quarter" idx="11"/>
          </p:nvPr>
        </p:nvSpPr>
        <p:spPr/>
        <p:txBody>
          <a:bodyPr>
            <a:normAutofit lnSpcReduction="10000"/>
          </a:bodyPr>
          <a:lstStyle/>
          <a:p>
            <a:r>
              <a:rPr lang="en-US" dirty="0"/>
              <a:t>Hospice was founded in 1967 by Dame Cicely Saunders in Christopher’s House in London</a:t>
            </a:r>
          </a:p>
          <a:p>
            <a:r>
              <a:rPr lang="en-US" dirty="0"/>
              <a:t>Place of hospitality for the sick and dying</a:t>
            </a:r>
          </a:p>
          <a:p>
            <a:r>
              <a:rPr lang="en-US" dirty="0"/>
              <a:t>The first American hospice opened in 1974</a:t>
            </a:r>
          </a:p>
          <a:p>
            <a:r>
              <a:rPr lang="en-US" dirty="0"/>
              <a:t>In 1986 Medicare Hospice benefit was enacted</a:t>
            </a:r>
          </a:p>
          <a:p>
            <a:r>
              <a:rPr lang="en-US" dirty="0"/>
              <a:t>In 2004 the number of American’s who received hospice services topped 1 million</a:t>
            </a:r>
          </a:p>
          <a:p>
            <a:r>
              <a:rPr lang="en-US" dirty="0"/>
              <a:t>Every year 1.6 million people enter hospice care</a:t>
            </a:r>
          </a:p>
          <a:p>
            <a:r>
              <a:rPr lang="en-US" dirty="0"/>
              <a:t>65% of adults spend their final stage of life in hospice care</a:t>
            </a:r>
          </a:p>
          <a:p>
            <a:r>
              <a:rPr lang="en-US" dirty="0"/>
              <a:t>Patients admitted to Hospice Services have disease processes with life expectancy of six months or less</a:t>
            </a:r>
          </a:p>
          <a:p>
            <a:pPr marL="0" indent="0">
              <a:buNone/>
            </a:pPr>
            <a:r>
              <a:rPr lang="en-US" dirty="0"/>
              <a:t>								(</a:t>
            </a:r>
            <a:r>
              <a:rPr lang="en-US" i="1" dirty="0"/>
              <a:t>Fast Facts, </a:t>
            </a:r>
            <a:r>
              <a:rPr lang="en-US" dirty="0"/>
              <a:t>n.d.)</a:t>
            </a:r>
            <a:endParaRPr lang="en-US" i="1" dirty="0"/>
          </a:p>
          <a:p>
            <a:endParaRPr lang="en-US" dirty="0"/>
          </a:p>
        </p:txBody>
      </p:sp>
    </p:spTree>
    <p:extLst>
      <p:ext uri="{BB962C8B-B14F-4D97-AF65-F5344CB8AC3E}">
        <p14:creationId xmlns:p14="http://schemas.microsoft.com/office/powerpoint/2010/main" val="32210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FB33-0AB7-55CE-C6D9-428EAB7A1409}"/>
              </a:ext>
            </a:extLst>
          </p:cNvPr>
          <p:cNvSpPr>
            <a:spLocks noGrp="1"/>
          </p:cNvSpPr>
          <p:nvPr>
            <p:ph type="body" sz="quarter" idx="10"/>
          </p:nvPr>
        </p:nvSpPr>
        <p:spPr/>
        <p:txBody>
          <a:bodyPr>
            <a:normAutofit fontScale="77500" lnSpcReduction="20000"/>
          </a:bodyPr>
          <a:lstStyle/>
          <a:p>
            <a:r>
              <a:rPr lang="en-US" dirty="0"/>
              <a:t>2015 National Institute of Medicine Report</a:t>
            </a:r>
          </a:p>
        </p:txBody>
      </p:sp>
      <p:sp>
        <p:nvSpPr>
          <p:cNvPr id="3" name="Text Placeholder 2">
            <a:extLst>
              <a:ext uri="{FF2B5EF4-FFF2-40B4-BE49-F238E27FC236}">
                <a16:creationId xmlns:a16="http://schemas.microsoft.com/office/drawing/2014/main" id="{F10A9500-09E7-1138-C69D-CCAB25B92705}"/>
              </a:ext>
            </a:extLst>
          </p:cNvPr>
          <p:cNvSpPr>
            <a:spLocks noGrp="1"/>
          </p:cNvSpPr>
          <p:nvPr>
            <p:ph type="body" sz="quarter" idx="11"/>
          </p:nvPr>
        </p:nvSpPr>
        <p:spPr/>
        <p:txBody>
          <a:bodyPr/>
          <a:lstStyle/>
          <a:p>
            <a:r>
              <a:rPr lang="en-US" dirty="0"/>
              <a:t>Decisions and discussions made near the end of life are extremely profound</a:t>
            </a:r>
          </a:p>
          <a:p>
            <a:r>
              <a:rPr lang="en-US" dirty="0"/>
              <a:t>The dying experience is seen usually as fragmented care, poor symptom management, frequent changes in healthcare settings, and significant responsibilities of family members</a:t>
            </a:r>
          </a:p>
          <a:p>
            <a:r>
              <a:rPr lang="en-US" dirty="0"/>
              <a:t>Improving quality and honoring individual preferences near the end of life is vital</a:t>
            </a:r>
          </a:p>
          <a:p>
            <a:r>
              <a:rPr lang="en-US" dirty="0"/>
              <a:t>All people who have advanced illnesses that are close to end of life are entitled to compassionate, high-quality, evidence-based care that are in alignment with their wishes</a:t>
            </a:r>
          </a:p>
        </p:txBody>
      </p:sp>
      <p:sp>
        <p:nvSpPr>
          <p:cNvPr id="4" name="Rectangle 1">
            <a:extLst>
              <a:ext uri="{FF2B5EF4-FFF2-40B4-BE49-F238E27FC236}">
                <a16:creationId xmlns:a16="http://schemas.microsoft.com/office/drawing/2014/main" id="{A30B6461-7196-0BE0-9B77-6B405F6C5F30}"/>
              </a:ext>
            </a:extLst>
          </p:cNvPr>
          <p:cNvSpPr>
            <a:spLocks noChangeArrowheads="1"/>
          </p:cNvSpPr>
          <p:nvPr/>
        </p:nvSpPr>
        <p:spPr bwMode="auto">
          <a:xfrm>
            <a:off x="8263897" y="53475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(Ft, 2015)</a:t>
            </a:r>
          </a:p>
        </p:txBody>
      </p:sp>
    </p:spTree>
    <p:extLst>
      <p:ext uri="{BB962C8B-B14F-4D97-AF65-F5344CB8AC3E}">
        <p14:creationId xmlns:p14="http://schemas.microsoft.com/office/powerpoint/2010/main" val="351593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28E67-7DDF-6EB4-2045-DE6F02BF4C66}"/>
              </a:ext>
            </a:extLst>
          </p:cNvPr>
          <p:cNvSpPr>
            <a:spLocks noGrp="1"/>
          </p:cNvSpPr>
          <p:nvPr>
            <p:ph type="body" sz="quarter" idx="10"/>
          </p:nvPr>
        </p:nvSpPr>
        <p:spPr/>
        <p:txBody>
          <a:bodyPr>
            <a:normAutofit fontScale="77500" lnSpcReduction="20000"/>
          </a:bodyPr>
          <a:lstStyle/>
          <a:p>
            <a:r>
              <a:rPr lang="en-US" dirty="0"/>
              <a:t>Facts About Dying in America Today	</a:t>
            </a:r>
          </a:p>
        </p:txBody>
      </p:sp>
      <p:sp>
        <p:nvSpPr>
          <p:cNvPr id="3" name="Text Placeholder 2">
            <a:extLst>
              <a:ext uri="{FF2B5EF4-FFF2-40B4-BE49-F238E27FC236}">
                <a16:creationId xmlns:a16="http://schemas.microsoft.com/office/drawing/2014/main" id="{67263C2E-BE4C-AC07-60C2-660E9ABCE734}"/>
              </a:ext>
            </a:extLst>
          </p:cNvPr>
          <p:cNvSpPr>
            <a:spLocks noGrp="1"/>
          </p:cNvSpPr>
          <p:nvPr>
            <p:ph type="body" sz="quarter" idx="11"/>
          </p:nvPr>
        </p:nvSpPr>
        <p:spPr/>
        <p:txBody>
          <a:bodyPr/>
          <a:lstStyle/>
          <a:p>
            <a:r>
              <a:rPr lang="en-US" dirty="0"/>
              <a:t>60% of American adults live with at least one chronic condition with 40% of these Americans having one or more chronic conditions </a:t>
            </a:r>
          </a:p>
          <a:p>
            <a:r>
              <a:rPr lang="en-US" dirty="0"/>
              <a:t>Over 3.3 million people died in 2020 in the US</a:t>
            </a:r>
          </a:p>
          <a:p>
            <a:r>
              <a:rPr lang="en-US" dirty="0"/>
              <a:t>Top leading causes of death in 2020</a:t>
            </a:r>
          </a:p>
          <a:p>
            <a:pPr lvl="1"/>
            <a:r>
              <a:rPr lang="en-US" dirty="0">
                <a:solidFill>
                  <a:srgbClr val="313258"/>
                </a:solidFill>
              </a:rPr>
              <a:t>Heart disease (696,962)</a:t>
            </a:r>
          </a:p>
          <a:p>
            <a:pPr lvl="1"/>
            <a:r>
              <a:rPr lang="en-US" dirty="0">
                <a:solidFill>
                  <a:srgbClr val="313258"/>
                </a:solidFill>
              </a:rPr>
              <a:t>Cancer (602,350)</a:t>
            </a:r>
          </a:p>
          <a:p>
            <a:pPr lvl="1"/>
            <a:r>
              <a:rPr lang="en-US" dirty="0">
                <a:solidFill>
                  <a:srgbClr val="313258"/>
                </a:solidFill>
              </a:rPr>
              <a:t>COVID-19 (350,831)</a:t>
            </a:r>
          </a:p>
          <a:p>
            <a:pPr lvl="1"/>
            <a:r>
              <a:rPr lang="en-US" dirty="0">
                <a:solidFill>
                  <a:srgbClr val="313258"/>
                </a:solidFill>
              </a:rPr>
              <a:t>Accidents/unintentional injuries (200,955)</a:t>
            </a:r>
          </a:p>
          <a:p>
            <a:pPr lvl="1"/>
            <a:r>
              <a:rPr lang="en-US" dirty="0">
                <a:solidFill>
                  <a:srgbClr val="313258"/>
                </a:solidFill>
              </a:rPr>
              <a:t>Stroke/cerebrovascular diseases (160,264)</a:t>
            </a:r>
          </a:p>
          <a:p>
            <a:endParaRPr lang="en-US" dirty="0"/>
          </a:p>
          <a:p>
            <a:pPr marL="457200" lvl="1" indent="0">
              <a:buNone/>
            </a:pPr>
            <a:r>
              <a:rPr lang="en-US" dirty="0"/>
              <a:t>					</a:t>
            </a:r>
            <a:r>
              <a:rPr lang="en-US" dirty="0">
                <a:solidFill>
                  <a:srgbClr val="313258"/>
                </a:solidFill>
              </a:rPr>
              <a:t>(Ahmad &amp; Anderson, 2021 &amp; NCCDPHP, 2021)</a:t>
            </a:r>
          </a:p>
        </p:txBody>
      </p:sp>
    </p:spTree>
    <p:extLst>
      <p:ext uri="{BB962C8B-B14F-4D97-AF65-F5344CB8AC3E}">
        <p14:creationId xmlns:p14="http://schemas.microsoft.com/office/powerpoint/2010/main" val="245140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15565F-1DAB-0749-6B79-DA4DF4B9BDC7}"/>
              </a:ext>
            </a:extLst>
          </p:cNvPr>
          <p:cNvSpPr>
            <a:spLocks noGrp="1"/>
          </p:cNvSpPr>
          <p:nvPr>
            <p:ph type="body" sz="quarter" idx="10"/>
          </p:nvPr>
        </p:nvSpPr>
        <p:spPr/>
        <p:txBody>
          <a:bodyPr>
            <a:normAutofit fontScale="70000" lnSpcReduction="20000"/>
          </a:bodyPr>
          <a:lstStyle/>
          <a:p>
            <a:r>
              <a:rPr lang="en-US" dirty="0"/>
              <a:t>Serious Illness in America: Impact on Care</a:t>
            </a:r>
          </a:p>
        </p:txBody>
      </p:sp>
      <p:sp>
        <p:nvSpPr>
          <p:cNvPr id="3" name="Text Placeholder 2">
            <a:extLst>
              <a:ext uri="{FF2B5EF4-FFF2-40B4-BE49-F238E27FC236}">
                <a16:creationId xmlns:a16="http://schemas.microsoft.com/office/drawing/2014/main" id="{87AACA12-A759-1122-FD75-E542D5A91761}"/>
              </a:ext>
            </a:extLst>
          </p:cNvPr>
          <p:cNvSpPr>
            <a:spLocks noGrp="1"/>
          </p:cNvSpPr>
          <p:nvPr>
            <p:ph type="body" sz="quarter" idx="11"/>
          </p:nvPr>
        </p:nvSpPr>
        <p:spPr/>
        <p:txBody>
          <a:bodyPr/>
          <a:lstStyle/>
          <a:p>
            <a:r>
              <a:rPr lang="en-US" dirty="0"/>
              <a:t>Exploding healthcare costs</a:t>
            </a:r>
          </a:p>
          <a:p>
            <a:pPr lvl="1"/>
            <a:r>
              <a:rPr lang="en-US" dirty="0">
                <a:solidFill>
                  <a:srgbClr val="313258"/>
                </a:solidFill>
              </a:rPr>
              <a:t>Healthcare spending in the United States hit $3.8 trillion in 2019 (CMS, 2020</a:t>
            </a:r>
            <a:r>
              <a:rPr lang="en-US" dirty="0"/>
              <a:t>)</a:t>
            </a:r>
          </a:p>
          <a:p>
            <a:r>
              <a:rPr lang="en-US" dirty="0"/>
              <a:t>Misdiagnosis(es)</a:t>
            </a:r>
          </a:p>
          <a:p>
            <a:r>
              <a:rPr lang="en-US" dirty="0"/>
              <a:t>Failure to treat pain and other symptoms</a:t>
            </a:r>
          </a:p>
          <a:p>
            <a:r>
              <a:rPr lang="en-US" dirty="0"/>
              <a:t>Increased use of technology</a:t>
            </a:r>
          </a:p>
          <a:p>
            <a:r>
              <a:rPr lang="en-US" dirty="0"/>
              <a:t>Ethical issues </a:t>
            </a:r>
          </a:p>
        </p:txBody>
      </p:sp>
    </p:spTree>
    <p:extLst>
      <p:ext uri="{BB962C8B-B14F-4D97-AF65-F5344CB8AC3E}">
        <p14:creationId xmlns:p14="http://schemas.microsoft.com/office/powerpoint/2010/main" val="83873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E3E008-280A-9615-A44D-4CFE4F0A2B7E}"/>
              </a:ext>
            </a:extLst>
          </p:cNvPr>
          <p:cNvSpPr>
            <a:spLocks noGrp="1"/>
          </p:cNvSpPr>
          <p:nvPr>
            <p:ph type="body" sz="quarter" idx="10"/>
          </p:nvPr>
        </p:nvSpPr>
        <p:spPr/>
        <p:txBody>
          <a:bodyPr>
            <a:normAutofit fontScale="92500"/>
          </a:bodyPr>
          <a:lstStyle/>
          <a:p>
            <a:r>
              <a:rPr lang="en-US" dirty="0"/>
              <a:t>What is Hospice?	</a:t>
            </a:r>
          </a:p>
        </p:txBody>
      </p:sp>
      <p:sp>
        <p:nvSpPr>
          <p:cNvPr id="3" name="Text Placeholder 2">
            <a:extLst>
              <a:ext uri="{FF2B5EF4-FFF2-40B4-BE49-F238E27FC236}">
                <a16:creationId xmlns:a16="http://schemas.microsoft.com/office/drawing/2014/main" id="{1BB5D827-D2D9-DF25-90E0-46C047BF8E9E}"/>
              </a:ext>
            </a:extLst>
          </p:cNvPr>
          <p:cNvSpPr>
            <a:spLocks noGrp="1"/>
          </p:cNvSpPr>
          <p:nvPr>
            <p:ph type="body" sz="quarter" idx="11"/>
          </p:nvPr>
        </p:nvSpPr>
        <p:spPr/>
        <p:txBody>
          <a:bodyPr>
            <a:normAutofit fontScale="92500"/>
          </a:bodyPr>
          <a:lstStyle/>
          <a:p>
            <a:r>
              <a:rPr lang="en-US" dirty="0"/>
              <a:t>Hospice care is expected to last six months or less if the disease progresses as expected</a:t>
            </a:r>
          </a:p>
          <a:p>
            <a:r>
              <a:rPr lang="en-US" dirty="0"/>
              <a:t>Patients have a terminal diagnosis and a prognosis of six months or less to live</a:t>
            </a:r>
          </a:p>
          <a:p>
            <a:r>
              <a:rPr lang="en-US" dirty="0"/>
              <a:t>Focus on symptom management at end of life</a:t>
            </a:r>
          </a:p>
          <a:p>
            <a:pPr lvl="1"/>
            <a:r>
              <a:rPr lang="en-US" dirty="0">
                <a:solidFill>
                  <a:srgbClr val="313258"/>
                </a:solidFill>
              </a:rPr>
              <a:t>Respiratory</a:t>
            </a:r>
          </a:p>
          <a:p>
            <a:pPr lvl="1"/>
            <a:r>
              <a:rPr lang="en-US" dirty="0">
                <a:solidFill>
                  <a:srgbClr val="313258"/>
                </a:solidFill>
              </a:rPr>
              <a:t>Nausea/Vomiting</a:t>
            </a:r>
          </a:p>
          <a:p>
            <a:pPr lvl="1"/>
            <a:r>
              <a:rPr lang="en-US" dirty="0">
                <a:solidFill>
                  <a:srgbClr val="313258"/>
                </a:solidFill>
              </a:rPr>
              <a:t>Constipation</a:t>
            </a:r>
          </a:p>
          <a:p>
            <a:pPr lvl="1"/>
            <a:r>
              <a:rPr lang="en-US" dirty="0">
                <a:solidFill>
                  <a:srgbClr val="313258"/>
                </a:solidFill>
              </a:rPr>
              <a:t>Pain Control</a:t>
            </a:r>
          </a:p>
          <a:p>
            <a:pPr lvl="1"/>
            <a:r>
              <a:rPr lang="en-US" dirty="0">
                <a:solidFill>
                  <a:srgbClr val="313258"/>
                </a:solidFill>
              </a:rPr>
              <a:t>Cardiac</a:t>
            </a:r>
          </a:p>
          <a:p>
            <a:pPr lvl="1"/>
            <a:r>
              <a:rPr lang="en-US" dirty="0">
                <a:solidFill>
                  <a:srgbClr val="313258"/>
                </a:solidFill>
              </a:rPr>
              <a:t>Spiritual </a:t>
            </a:r>
          </a:p>
          <a:p>
            <a:r>
              <a:rPr lang="en-US" dirty="0"/>
              <a:t>Non-aggressive treatment</a:t>
            </a:r>
          </a:p>
          <a:p>
            <a:r>
              <a:rPr lang="en-US" dirty="0"/>
              <a:t>Advanced Care Planning discussions take place if needed   </a:t>
            </a:r>
          </a:p>
          <a:p>
            <a:r>
              <a:rPr lang="en-US" dirty="0"/>
              <a:t>IDT meetings every two weeks (multi-disciplinary approach)</a:t>
            </a:r>
          </a:p>
        </p:txBody>
      </p:sp>
    </p:spTree>
    <p:extLst>
      <p:ext uri="{BB962C8B-B14F-4D97-AF65-F5344CB8AC3E}">
        <p14:creationId xmlns:p14="http://schemas.microsoft.com/office/powerpoint/2010/main" val="428164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FE810-F41C-3935-73C3-5C72D194F8C0}"/>
              </a:ext>
            </a:extLst>
          </p:cNvPr>
          <p:cNvSpPr>
            <a:spLocks noGrp="1"/>
          </p:cNvSpPr>
          <p:nvPr>
            <p:ph type="body" sz="quarter" idx="10"/>
          </p:nvPr>
        </p:nvSpPr>
        <p:spPr/>
        <p:txBody>
          <a:bodyPr>
            <a:normAutofit fontScale="77500" lnSpcReduction="20000"/>
          </a:bodyPr>
          <a:lstStyle/>
          <a:p>
            <a:r>
              <a:rPr lang="en-US" dirty="0"/>
              <a:t>What is Palliative Care?</a:t>
            </a:r>
          </a:p>
        </p:txBody>
      </p:sp>
      <p:sp>
        <p:nvSpPr>
          <p:cNvPr id="3" name="Text Placeholder 2">
            <a:extLst>
              <a:ext uri="{FF2B5EF4-FFF2-40B4-BE49-F238E27FC236}">
                <a16:creationId xmlns:a16="http://schemas.microsoft.com/office/drawing/2014/main" id="{2CAC6769-ACC9-D1FD-C42A-EF65CC6F0F41}"/>
              </a:ext>
            </a:extLst>
          </p:cNvPr>
          <p:cNvSpPr>
            <a:spLocks noGrp="1"/>
          </p:cNvSpPr>
          <p:nvPr>
            <p:ph type="body" sz="quarter" idx="11"/>
          </p:nvPr>
        </p:nvSpPr>
        <p:spPr/>
        <p:txBody>
          <a:bodyPr/>
          <a:lstStyle/>
          <a:p>
            <a:r>
              <a:rPr lang="en-US" dirty="0"/>
              <a:t>Palliative care can include months to years before a patient is on hospice care</a:t>
            </a:r>
          </a:p>
          <a:p>
            <a:r>
              <a:rPr lang="en-US" dirty="0"/>
              <a:t>It is for as long as needed</a:t>
            </a:r>
          </a:p>
          <a:p>
            <a:r>
              <a:rPr lang="en-US" dirty="0"/>
              <a:t>For people nearing end of life</a:t>
            </a:r>
          </a:p>
          <a:p>
            <a:r>
              <a:rPr lang="en-US" dirty="0"/>
              <a:t>Can start at any point in an illness</a:t>
            </a:r>
          </a:p>
          <a:p>
            <a:r>
              <a:rPr lang="en-US" dirty="0"/>
              <a:t>Goals of care conversations are started (Advanced Care Planning, DNR, POLST)</a:t>
            </a:r>
          </a:p>
          <a:p>
            <a:endParaRPr lang="en-US" dirty="0"/>
          </a:p>
        </p:txBody>
      </p:sp>
    </p:spTree>
    <p:extLst>
      <p:ext uri="{BB962C8B-B14F-4D97-AF65-F5344CB8AC3E}">
        <p14:creationId xmlns:p14="http://schemas.microsoft.com/office/powerpoint/2010/main" val="4293391816"/>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F8EDF6"/>
      </a:dk2>
      <a:lt2>
        <a:srgbClr val="E7E6E6"/>
      </a:lt2>
      <a:accent1>
        <a:srgbClr val="A8AD00"/>
      </a:accent1>
      <a:accent2>
        <a:srgbClr val="006171"/>
      </a:accent2>
      <a:accent3>
        <a:srgbClr val="009CBD"/>
      </a:accent3>
      <a:accent4>
        <a:srgbClr val="485CC7"/>
      </a:accent4>
      <a:accent5>
        <a:srgbClr val="515151"/>
      </a:accent5>
      <a:accent6>
        <a:srgbClr val="F8EDF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D6B0937C22247B6313FC472F28855" ma:contentTypeVersion="6" ma:contentTypeDescription="Create a new document." ma:contentTypeScope="" ma:versionID="ab27573c1960f5c4e72790851f533f2b">
  <xsd:schema xmlns:xsd="http://www.w3.org/2001/XMLSchema" xmlns:xs="http://www.w3.org/2001/XMLSchema" xmlns:p="http://schemas.microsoft.com/office/2006/metadata/properties" xmlns:ns3="fbdb826d-b50c-4f02-81cb-91abbffbc202" targetNamespace="http://schemas.microsoft.com/office/2006/metadata/properties" ma:root="true" ma:fieldsID="fa98974af42a303691a94158ed2dc116" ns3:_="">
    <xsd:import namespace="fbdb826d-b50c-4f02-81cb-91abbffbc20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db826d-b50c-4f02-81cb-91abbffbc20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db826d-b50c-4f02-81cb-91abbffbc202" xsi:nil="true"/>
  </documentManagement>
</p:properties>
</file>

<file path=customXml/itemProps1.xml><?xml version="1.0" encoding="utf-8"?>
<ds:datastoreItem xmlns:ds="http://schemas.openxmlformats.org/officeDocument/2006/customXml" ds:itemID="{18BC1ABD-8DAA-47A7-AF2E-259B3C628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db826d-b50c-4f02-81cb-91abbffbc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B0BCC0-2171-46A6-8346-8AE2E345507A}">
  <ds:schemaRefs>
    <ds:schemaRef ds:uri="http://schemas.microsoft.com/sharepoint/v3/contenttype/forms"/>
  </ds:schemaRefs>
</ds:datastoreItem>
</file>

<file path=customXml/itemProps3.xml><?xml version="1.0" encoding="utf-8"?>
<ds:datastoreItem xmlns:ds="http://schemas.openxmlformats.org/officeDocument/2006/customXml" ds:itemID="{FF7B737F-77AA-40D2-A227-EBE35ADCE61A}">
  <ds:schemaRefs>
    <ds:schemaRef ds:uri="http://purl.org/dc/dcmitype/"/>
    <ds:schemaRef ds:uri="http://schemas.microsoft.com/office/infopath/2007/PartnerControls"/>
    <ds:schemaRef ds:uri="http://purl.org/dc/elements/1.1/"/>
    <ds:schemaRef ds:uri="http://schemas.microsoft.com/office/2006/metadata/properties"/>
    <ds:schemaRef ds:uri="fbdb826d-b50c-4f02-81cb-91abbffbc202"/>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13974</TotalTime>
  <Words>1610</Words>
  <Application>Microsoft Office PowerPoint</Application>
  <PresentationFormat>Widescreen</PresentationFormat>
  <Paragraphs>172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Molly Vimont</dc:creator>
  <cp:lastModifiedBy>April Branham</cp:lastModifiedBy>
  <cp:revision>124</cp:revision>
  <cp:lastPrinted>2020-05-11T21:58:46Z</cp:lastPrinted>
  <dcterms:created xsi:type="dcterms:W3CDTF">2020-05-01T21:33:22Z</dcterms:created>
  <dcterms:modified xsi:type="dcterms:W3CDTF">2024-05-07T20:20:45Z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0x0101001FAD6B0937C22247B6313FC472F28855</vt:lpwstr>
  </property>
</Properties>
</file>